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9"/>
  </p:notesMasterIdLst>
  <p:handoutMasterIdLst>
    <p:handoutMasterId r:id="rId30"/>
  </p:handoutMasterIdLst>
  <p:sldIdLst>
    <p:sldId id="256" r:id="rId2"/>
    <p:sldId id="258" r:id="rId3"/>
    <p:sldId id="275" r:id="rId4"/>
    <p:sldId id="279" r:id="rId5"/>
    <p:sldId id="259" r:id="rId6"/>
    <p:sldId id="274" r:id="rId7"/>
    <p:sldId id="261" r:id="rId8"/>
    <p:sldId id="262" r:id="rId9"/>
    <p:sldId id="263" r:id="rId10"/>
    <p:sldId id="278" r:id="rId11"/>
    <p:sldId id="276" r:id="rId12"/>
    <p:sldId id="264" r:id="rId13"/>
    <p:sldId id="265" r:id="rId14"/>
    <p:sldId id="277" r:id="rId15"/>
    <p:sldId id="266" r:id="rId16"/>
    <p:sldId id="267" r:id="rId17"/>
    <p:sldId id="268" r:id="rId18"/>
    <p:sldId id="269" r:id="rId19"/>
    <p:sldId id="270" r:id="rId20"/>
    <p:sldId id="271" r:id="rId21"/>
    <p:sldId id="280" r:id="rId22"/>
    <p:sldId id="281" r:id="rId23"/>
    <p:sldId id="282" r:id="rId24"/>
    <p:sldId id="283" r:id="rId25"/>
    <p:sldId id="284" r:id="rId26"/>
    <p:sldId id="285" r:id="rId27"/>
    <p:sldId id="273" r:id="rId28"/>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dirty="0"/>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1BC454-D6B3-40B8-8941-82B5C0F7FFBA}" type="datetimeFigureOut">
              <a:rPr lang="es-UY" smtClean="0"/>
              <a:pPr/>
              <a:t>30/9/2017</a:t>
            </a:fld>
            <a:endParaRPr lang="es-UY" dirty="0"/>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dirty="0"/>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0F2B1B-B457-40E6-8CB2-E662C356030E}" type="slidenum">
              <a:rPr lang="es-UY" smtClean="0"/>
              <a:pPr/>
              <a:t>‹Nº›</a:t>
            </a:fld>
            <a:endParaRPr lang="es-UY"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1AD55C-A75F-48E2-A8B8-1491A73F5E55}" type="datetimeFigureOut">
              <a:rPr lang="es-UY" smtClean="0"/>
              <a:pPr/>
              <a:t>30/9/2017</a:t>
            </a:fld>
            <a:endParaRPr lang="es-UY"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6A4E13-94CD-4D0E-978E-ACA009F888F5}" type="slidenum">
              <a:rPr lang="es-UY" smtClean="0"/>
              <a:pPr/>
              <a:t>‹Nº›</a:t>
            </a:fld>
            <a:endParaRPr lang="es-UY"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54C24FC-8007-4D3C-B5E7-BE4939A91C1C}" type="datetime1">
              <a:rPr lang="es-UY" smtClean="0"/>
              <a:pPr/>
              <a:t>30/9/2017</a:t>
            </a:fld>
            <a:endParaRPr lang="es-UY" dirty="0"/>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UY" dirty="0"/>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AFED698-25B7-413B-A7D0-86794ADD9F70}" type="slidenum">
              <a:rPr lang="es-UY" smtClean="0"/>
              <a:pPr/>
              <a:t>‹Nº›</a:t>
            </a:fld>
            <a:endParaRPr lang="es-UY"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6B406D8-CF9E-44A7-935D-5202DC08DDBA}" type="datetime1">
              <a:rPr lang="es-UY" smtClean="0"/>
              <a:pPr/>
              <a:t>30/9/2017</a:t>
            </a:fld>
            <a:endParaRPr lang="es-UY" dirty="0"/>
          </a:p>
        </p:txBody>
      </p:sp>
      <p:sp>
        <p:nvSpPr>
          <p:cNvPr id="5" name="4 Marcador de pie de página"/>
          <p:cNvSpPr>
            <a:spLocks noGrp="1"/>
          </p:cNvSpPr>
          <p:nvPr>
            <p:ph type="ftr" sz="quarter" idx="11"/>
          </p:nvPr>
        </p:nvSpPr>
        <p:spPr/>
        <p:txBody>
          <a:bodyPr/>
          <a:lstStyle>
            <a:extLst/>
          </a:lstStyle>
          <a:p>
            <a:endParaRPr lang="es-UY" dirty="0"/>
          </a:p>
        </p:txBody>
      </p:sp>
      <p:sp>
        <p:nvSpPr>
          <p:cNvPr id="6" name="5 Marcador de número de diapositiva"/>
          <p:cNvSpPr>
            <a:spLocks noGrp="1"/>
          </p:cNvSpPr>
          <p:nvPr>
            <p:ph type="sldNum" sz="quarter" idx="12"/>
          </p:nvPr>
        </p:nvSpPr>
        <p:spPr/>
        <p:txBody>
          <a:bodyPr/>
          <a:lstStyle>
            <a:extLst/>
          </a:lstStyle>
          <a:p>
            <a:fld id="{1AFED698-25B7-413B-A7D0-86794ADD9F70}" type="slidenum">
              <a:rPr lang="es-UY" smtClean="0"/>
              <a:pPr/>
              <a:t>‹Nº›</a:t>
            </a:fld>
            <a:endParaRPr lang="es-UY"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7DC47BC0-3BA9-4613-BC04-A1059353502B}" type="datetime1">
              <a:rPr lang="es-UY" smtClean="0"/>
              <a:pPr/>
              <a:t>30/9/2017</a:t>
            </a:fld>
            <a:endParaRPr lang="es-UY" dirty="0"/>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UY" dirty="0"/>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AFED698-25B7-413B-A7D0-86794ADD9F70}" type="slidenum">
              <a:rPr lang="es-UY" smtClean="0"/>
              <a:pPr/>
              <a:t>‹Nº›</a:t>
            </a:fld>
            <a:endParaRPr lang="es-UY"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32553FD-DE27-4923-B7A0-02EBC102051D}" type="datetime1">
              <a:rPr lang="es-UY" smtClean="0"/>
              <a:pPr/>
              <a:t>30/9/2017</a:t>
            </a:fld>
            <a:endParaRPr lang="es-UY" dirty="0"/>
          </a:p>
        </p:txBody>
      </p:sp>
      <p:sp>
        <p:nvSpPr>
          <p:cNvPr id="5" name="4 Marcador de pie de página"/>
          <p:cNvSpPr>
            <a:spLocks noGrp="1"/>
          </p:cNvSpPr>
          <p:nvPr>
            <p:ph type="ftr" sz="quarter" idx="11"/>
          </p:nvPr>
        </p:nvSpPr>
        <p:spPr/>
        <p:txBody>
          <a:bodyPr/>
          <a:lstStyle>
            <a:extLst/>
          </a:lstStyle>
          <a:p>
            <a:endParaRPr lang="es-UY" dirty="0"/>
          </a:p>
        </p:txBody>
      </p:sp>
      <p:sp>
        <p:nvSpPr>
          <p:cNvPr id="6" name="5 Marcador de número de diapositiva"/>
          <p:cNvSpPr>
            <a:spLocks noGrp="1"/>
          </p:cNvSpPr>
          <p:nvPr>
            <p:ph type="sldNum" sz="quarter" idx="12"/>
          </p:nvPr>
        </p:nvSpPr>
        <p:spPr/>
        <p:txBody>
          <a:bodyPr/>
          <a:lstStyle>
            <a:extLst/>
          </a:lstStyle>
          <a:p>
            <a:fld id="{1AFED698-25B7-413B-A7D0-86794ADD9F70}" type="slidenum">
              <a:rPr lang="es-UY" smtClean="0"/>
              <a:pPr/>
              <a:t>‹Nº›</a:t>
            </a:fld>
            <a:endParaRPr lang="es-UY"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EA4459D-4B23-42E0-9D97-555F17AABA5C}" type="datetime1">
              <a:rPr lang="es-UY" smtClean="0"/>
              <a:pPr/>
              <a:t>30/9/2017</a:t>
            </a:fld>
            <a:endParaRPr lang="es-UY" dirty="0"/>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UY" dirty="0"/>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1AFED698-25B7-413B-A7D0-86794ADD9F70}" type="slidenum">
              <a:rPr lang="es-UY" smtClean="0"/>
              <a:pPr/>
              <a:t>‹Nº›</a:t>
            </a:fld>
            <a:endParaRPr lang="es-UY"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D764E1-6DBF-40AA-B19F-A0955B8A560C}" type="datetime1">
              <a:rPr lang="es-UY" smtClean="0"/>
              <a:pPr/>
              <a:t>30/9/2017</a:t>
            </a:fld>
            <a:endParaRPr lang="es-UY" dirty="0"/>
          </a:p>
        </p:txBody>
      </p:sp>
      <p:sp>
        <p:nvSpPr>
          <p:cNvPr id="6" name="5 Marcador de pie de página"/>
          <p:cNvSpPr>
            <a:spLocks noGrp="1"/>
          </p:cNvSpPr>
          <p:nvPr>
            <p:ph type="ftr" sz="quarter" idx="11"/>
          </p:nvPr>
        </p:nvSpPr>
        <p:spPr/>
        <p:txBody>
          <a:bodyPr/>
          <a:lstStyle>
            <a:extLst/>
          </a:lstStyle>
          <a:p>
            <a:endParaRPr lang="es-UY" dirty="0"/>
          </a:p>
        </p:txBody>
      </p:sp>
      <p:sp>
        <p:nvSpPr>
          <p:cNvPr id="7" name="6 Marcador de número de diapositiva"/>
          <p:cNvSpPr>
            <a:spLocks noGrp="1"/>
          </p:cNvSpPr>
          <p:nvPr>
            <p:ph type="sldNum" sz="quarter" idx="12"/>
          </p:nvPr>
        </p:nvSpPr>
        <p:spPr/>
        <p:txBody>
          <a:bodyPr/>
          <a:lstStyle>
            <a:extLst/>
          </a:lstStyle>
          <a:p>
            <a:fld id="{1AFED698-25B7-413B-A7D0-86794ADD9F70}" type="slidenum">
              <a:rPr lang="es-UY" smtClean="0"/>
              <a:pPr/>
              <a:t>‹Nº›</a:t>
            </a:fld>
            <a:endParaRPr lang="es-UY"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5C31726-3E49-4EE6-9FE2-D7E89AEFC4F8}" type="datetime1">
              <a:rPr lang="es-UY" smtClean="0"/>
              <a:pPr/>
              <a:t>30/9/2017</a:t>
            </a:fld>
            <a:endParaRPr lang="es-UY" dirty="0"/>
          </a:p>
        </p:txBody>
      </p:sp>
      <p:sp>
        <p:nvSpPr>
          <p:cNvPr id="8" name="7 Marcador de pie de página"/>
          <p:cNvSpPr>
            <a:spLocks noGrp="1"/>
          </p:cNvSpPr>
          <p:nvPr>
            <p:ph type="ftr" sz="quarter" idx="11"/>
          </p:nvPr>
        </p:nvSpPr>
        <p:spPr/>
        <p:txBody>
          <a:bodyPr/>
          <a:lstStyle>
            <a:extLst/>
          </a:lstStyle>
          <a:p>
            <a:endParaRPr lang="es-UY" dirty="0"/>
          </a:p>
        </p:txBody>
      </p:sp>
      <p:sp>
        <p:nvSpPr>
          <p:cNvPr id="9" name="8 Marcador de número de diapositiva"/>
          <p:cNvSpPr>
            <a:spLocks noGrp="1"/>
          </p:cNvSpPr>
          <p:nvPr>
            <p:ph type="sldNum" sz="quarter" idx="12"/>
          </p:nvPr>
        </p:nvSpPr>
        <p:spPr/>
        <p:txBody>
          <a:bodyPr/>
          <a:lstStyle>
            <a:extLst/>
          </a:lstStyle>
          <a:p>
            <a:fld id="{1AFED698-25B7-413B-A7D0-86794ADD9F70}" type="slidenum">
              <a:rPr lang="es-UY" smtClean="0"/>
              <a:pPr/>
              <a:t>‹Nº›</a:t>
            </a:fld>
            <a:endParaRPr lang="es-UY"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973C280B-CB0D-4E76-826E-1536FAAFCE1B}" type="datetime1">
              <a:rPr lang="es-UY" smtClean="0"/>
              <a:pPr/>
              <a:t>30/9/2017</a:t>
            </a:fld>
            <a:endParaRPr lang="es-UY" dirty="0"/>
          </a:p>
        </p:txBody>
      </p:sp>
      <p:sp>
        <p:nvSpPr>
          <p:cNvPr id="4" name="3 Marcador de pie de página"/>
          <p:cNvSpPr>
            <a:spLocks noGrp="1"/>
          </p:cNvSpPr>
          <p:nvPr>
            <p:ph type="ftr" sz="quarter" idx="11"/>
          </p:nvPr>
        </p:nvSpPr>
        <p:spPr/>
        <p:txBody>
          <a:bodyPr/>
          <a:lstStyle>
            <a:extLst/>
          </a:lstStyle>
          <a:p>
            <a:endParaRPr lang="es-UY" dirty="0"/>
          </a:p>
        </p:txBody>
      </p:sp>
      <p:sp>
        <p:nvSpPr>
          <p:cNvPr id="5" name="4 Marcador de número de diapositiva"/>
          <p:cNvSpPr>
            <a:spLocks noGrp="1"/>
          </p:cNvSpPr>
          <p:nvPr>
            <p:ph type="sldNum" sz="quarter" idx="12"/>
          </p:nvPr>
        </p:nvSpPr>
        <p:spPr/>
        <p:txBody>
          <a:bodyPr/>
          <a:lstStyle>
            <a:extLst/>
          </a:lstStyle>
          <a:p>
            <a:fld id="{1AFED698-25B7-413B-A7D0-86794ADD9F70}" type="slidenum">
              <a:rPr lang="es-UY" smtClean="0"/>
              <a:pPr/>
              <a:t>‹Nº›</a:t>
            </a:fld>
            <a:endParaRPr lang="es-UY"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F28FB3AC-61CF-4EFE-8B61-E920337C1553}" type="datetime1">
              <a:rPr lang="es-UY" smtClean="0"/>
              <a:pPr/>
              <a:t>30/9/2017</a:t>
            </a:fld>
            <a:endParaRPr lang="es-UY" dirty="0"/>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UY" dirty="0"/>
          </a:p>
        </p:txBody>
      </p:sp>
      <p:sp>
        <p:nvSpPr>
          <p:cNvPr id="4" name="3 Marcador de número de diapositiva"/>
          <p:cNvSpPr>
            <a:spLocks noGrp="1"/>
          </p:cNvSpPr>
          <p:nvPr>
            <p:ph type="sldNum" sz="quarter" idx="12"/>
          </p:nvPr>
        </p:nvSpPr>
        <p:spPr/>
        <p:txBody>
          <a:bodyPr/>
          <a:lstStyle>
            <a:extLst/>
          </a:lstStyle>
          <a:p>
            <a:fld id="{1AFED698-25B7-413B-A7D0-86794ADD9F70}" type="slidenum">
              <a:rPr lang="es-UY" smtClean="0"/>
              <a:pPr/>
              <a:t>‹Nº›</a:t>
            </a:fld>
            <a:endParaRPr lang="es-UY"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A2CA11D-652D-4AB7-AAA9-855F2A520AD0}" type="datetime1">
              <a:rPr lang="es-UY" smtClean="0"/>
              <a:pPr/>
              <a:t>30/9/2017</a:t>
            </a:fld>
            <a:endParaRPr lang="es-UY" dirty="0"/>
          </a:p>
        </p:txBody>
      </p:sp>
      <p:sp>
        <p:nvSpPr>
          <p:cNvPr id="6" name="5 Marcador de pie de página"/>
          <p:cNvSpPr>
            <a:spLocks noGrp="1"/>
          </p:cNvSpPr>
          <p:nvPr>
            <p:ph type="ftr" sz="quarter" idx="11"/>
          </p:nvPr>
        </p:nvSpPr>
        <p:spPr/>
        <p:txBody>
          <a:bodyPr/>
          <a:lstStyle>
            <a:extLst/>
          </a:lstStyle>
          <a:p>
            <a:endParaRPr lang="es-UY" dirty="0"/>
          </a:p>
        </p:txBody>
      </p:sp>
      <p:sp>
        <p:nvSpPr>
          <p:cNvPr id="7" name="6 Marcador de número de diapositiva"/>
          <p:cNvSpPr>
            <a:spLocks noGrp="1"/>
          </p:cNvSpPr>
          <p:nvPr>
            <p:ph type="sldNum" sz="quarter" idx="12"/>
          </p:nvPr>
        </p:nvSpPr>
        <p:spPr/>
        <p:txBody>
          <a:bodyPr/>
          <a:lstStyle>
            <a:extLst/>
          </a:lstStyle>
          <a:p>
            <a:fld id="{1AFED698-25B7-413B-A7D0-86794ADD9F70}" type="slidenum">
              <a:rPr lang="es-UY" smtClean="0"/>
              <a:pPr/>
              <a:t>‹Nº›</a:t>
            </a:fld>
            <a:endParaRPr lang="es-UY"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3A2E657F-BA0D-418C-90F6-0381F9E73747}" type="datetime1">
              <a:rPr lang="es-UY" smtClean="0"/>
              <a:pPr/>
              <a:t>30/9/2017</a:t>
            </a:fld>
            <a:endParaRPr lang="es-UY" dirty="0"/>
          </a:p>
        </p:txBody>
      </p:sp>
      <p:sp>
        <p:nvSpPr>
          <p:cNvPr id="6" name="5 Marcador de pie de página"/>
          <p:cNvSpPr>
            <a:spLocks noGrp="1"/>
          </p:cNvSpPr>
          <p:nvPr>
            <p:ph type="ftr" sz="quarter" idx="11"/>
          </p:nvPr>
        </p:nvSpPr>
        <p:spPr/>
        <p:txBody>
          <a:bodyPr/>
          <a:lstStyle>
            <a:extLst/>
          </a:lstStyle>
          <a:p>
            <a:endParaRPr lang="es-UY" dirty="0"/>
          </a:p>
        </p:txBody>
      </p:sp>
      <p:sp>
        <p:nvSpPr>
          <p:cNvPr id="7" name="6 Marcador de número de diapositiva"/>
          <p:cNvSpPr>
            <a:spLocks noGrp="1"/>
          </p:cNvSpPr>
          <p:nvPr>
            <p:ph type="sldNum" sz="quarter" idx="12"/>
          </p:nvPr>
        </p:nvSpPr>
        <p:spPr/>
        <p:txBody>
          <a:bodyPr/>
          <a:lstStyle>
            <a:extLst/>
          </a:lstStyle>
          <a:p>
            <a:fld id="{1AFED698-25B7-413B-A7D0-86794ADD9F70}" type="slidenum">
              <a:rPr lang="es-UY" smtClean="0"/>
              <a:pPr/>
              <a:t>‹Nº›</a:t>
            </a:fld>
            <a:endParaRPr lang="es-UY" dirty="0"/>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dirty="0"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F89E34D-20B7-4FE4-90D1-5E2E06A6A20C}" type="datetime1">
              <a:rPr lang="es-UY" smtClean="0"/>
              <a:pPr/>
              <a:t>30/9/2017</a:t>
            </a:fld>
            <a:endParaRPr lang="es-UY" dirty="0"/>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UY" dirty="0"/>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AFED698-25B7-413B-A7D0-86794ADD9F70}" type="slidenum">
              <a:rPr lang="es-UY" smtClean="0"/>
              <a:pPr/>
              <a:t>‹Nº›</a:t>
            </a:fld>
            <a:endParaRPr lang="es-UY"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366868" y="908720"/>
            <a:ext cx="5105400" cy="3168352"/>
          </a:xfrm>
        </p:spPr>
        <p:txBody>
          <a:bodyPr>
            <a:noAutofit/>
          </a:bodyPr>
          <a:lstStyle/>
          <a:p>
            <a:pPr algn="l"/>
            <a:r>
              <a:rPr lang="es-UY" sz="2800" dirty="0" smtClean="0"/>
              <a:t/>
            </a:r>
            <a:br>
              <a:rPr lang="es-UY" sz="2800" dirty="0" smtClean="0"/>
            </a:br>
            <a:r>
              <a:rPr lang="es-UY" sz="2800" dirty="0" smtClean="0"/>
              <a:t/>
            </a:r>
            <a:br>
              <a:rPr lang="es-UY" sz="2800" dirty="0" smtClean="0"/>
            </a:br>
            <a:r>
              <a:rPr lang="es-UY" sz="2400" dirty="0" smtClean="0"/>
              <a:t>El Trabajo Social en Uruguay:</a:t>
            </a:r>
            <a:br>
              <a:rPr lang="es-UY" sz="2400" dirty="0" smtClean="0"/>
            </a:br>
            <a:r>
              <a:rPr lang="es-UY" sz="2400" dirty="0" smtClean="0"/>
              <a:t>LA FORMACIÓN PROFESIONAL EN TIEMPOS DE Expansión del espacio ocupacional Y DE LA precarización LABORAL</a:t>
            </a:r>
            <a:br>
              <a:rPr lang="es-UY" sz="2400" dirty="0" smtClean="0"/>
            </a:br>
            <a:r>
              <a:rPr lang="es-UY" sz="3600" dirty="0" smtClean="0"/>
              <a:t/>
            </a:r>
            <a:br>
              <a:rPr lang="es-UY" sz="3600" dirty="0" smtClean="0"/>
            </a:br>
            <a:endParaRPr lang="es-UY" sz="3600" dirty="0"/>
          </a:p>
        </p:txBody>
      </p:sp>
      <p:sp>
        <p:nvSpPr>
          <p:cNvPr id="3" name="2 Subtítulo"/>
          <p:cNvSpPr>
            <a:spLocks noGrp="1"/>
          </p:cNvSpPr>
          <p:nvPr>
            <p:ph type="subTitle" idx="1"/>
          </p:nvPr>
        </p:nvSpPr>
        <p:spPr>
          <a:xfrm>
            <a:off x="2699792" y="4005064"/>
            <a:ext cx="5688304" cy="1728192"/>
          </a:xfrm>
        </p:spPr>
        <p:txBody>
          <a:bodyPr>
            <a:normAutofit/>
          </a:bodyPr>
          <a:lstStyle/>
          <a:p>
            <a:r>
              <a:rPr lang="es-UY" dirty="0" smtClean="0"/>
              <a:t>I Coloquio Internacional y IV Coloquio Nacional sobre el Trabajo del Asistente Social – UFAL -</a:t>
            </a:r>
            <a:endParaRPr lang="es-UY" dirty="0"/>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1</a:t>
            </a:fld>
            <a:endParaRPr lang="es-UY"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Y" sz="3200" dirty="0" smtClean="0"/>
              <a:t>La protección social y las políticas sociales</a:t>
            </a:r>
            <a:endParaRPr lang="es-UY" sz="3200" dirty="0"/>
          </a:p>
        </p:txBody>
      </p:sp>
      <p:sp>
        <p:nvSpPr>
          <p:cNvPr id="3" name="2 Marcador de contenido"/>
          <p:cNvSpPr>
            <a:spLocks noGrp="1"/>
          </p:cNvSpPr>
          <p:nvPr>
            <p:ph idx="1"/>
          </p:nvPr>
        </p:nvSpPr>
        <p:spPr/>
        <p:txBody>
          <a:bodyPr/>
          <a:lstStyle/>
          <a:p>
            <a:r>
              <a:rPr lang="es-UY" u="sng" dirty="0" smtClean="0"/>
              <a:t>Y por otro lado</a:t>
            </a:r>
            <a:r>
              <a:rPr lang="es-UY" dirty="0" smtClean="0"/>
              <a:t>, se genera un entramado de múltiples programas y proyectos que se expanden exponencialmente, orientados a la atención a la pobreza, focalizadas, con diferentes modalidades de coparticipación público-privado (tercerización), centrados en el desarrollo de programas y servicios socio-asistenciales.</a:t>
            </a:r>
          </a:p>
          <a:p>
            <a:endParaRPr lang="es-UY" dirty="0"/>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10</a:t>
            </a:fld>
            <a:endParaRPr lang="es-UY"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Programas socio-asistenciales</a:t>
            </a:r>
            <a:endParaRPr lang="es-UY" dirty="0"/>
          </a:p>
        </p:txBody>
      </p:sp>
      <p:sp>
        <p:nvSpPr>
          <p:cNvPr id="3" name="2 Marcador de contenido"/>
          <p:cNvSpPr>
            <a:spLocks noGrp="1"/>
          </p:cNvSpPr>
          <p:nvPr>
            <p:ph idx="1"/>
          </p:nvPr>
        </p:nvSpPr>
        <p:spPr/>
        <p:txBody>
          <a:bodyPr/>
          <a:lstStyle/>
          <a:p>
            <a:r>
              <a:rPr lang="es-UY" dirty="0" smtClean="0"/>
              <a:t>Estos programas tienen como característica general su instrumentación territorializada, de proximidad, donde indica predominar la apuesta a la resolución local de problemas globales, con tendencia a la responsabilización individual por las problemáticas y a la escasa materialidad de las respuestas estatales.</a:t>
            </a:r>
          </a:p>
          <a:p>
            <a:endParaRPr lang="es-UY" dirty="0" smtClean="0"/>
          </a:p>
          <a:p>
            <a:endParaRPr lang="es-UY" dirty="0"/>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11</a:t>
            </a:fld>
            <a:endParaRPr lang="es-UY"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39000" cy="732696"/>
          </a:xfrm>
        </p:spPr>
        <p:txBody>
          <a:bodyPr>
            <a:noAutofit/>
          </a:bodyPr>
          <a:lstStyle/>
          <a:p>
            <a:r>
              <a:rPr lang="es-UY" sz="2800" dirty="0" smtClean="0"/>
              <a:t>Los trabajadores sociales en tanto trabajadores asalariados</a:t>
            </a:r>
            <a:endParaRPr lang="es-UY" sz="2800" dirty="0"/>
          </a:p>
        </p:txBody>
      </p:sp>
      <p:sp>
        <p:nvSpPr>
          <p:cNvPr id="3" name="2 Marcador de contenido"/>
          <p:cNvSpPr>
            <a:spLocks noGrp="1"/>
          </p:cNvSpPr>
          <p:nvPr>
            <p:ph idx="1"/>
          </p:nvPr>
        </p:nvSpPr>
        <p:spPr>
          <a:xfrm>
            <a:off x="612648" y="1268760"/>
            <a:ext cx="7487744" cy="5256584"/>
          </a:xfrm>
        </p:spPr>
        <p:txBody>
          <a:bodyPr>
            <a:normAutofit fontScale="62500" lnSpcReduction="20000"/>
          </a:bodyPr>
          <a:lstStyle/>
          <a:p>
            <a:r>
              <a:rPr lang="es-MX" sz="2900" dirty="0" smtClean="0"/>
              <a:t>De acuerdo al Primer censo de egresados de Trabajo Social en Uruguay el sector público estatal es definitivamente el de mayor inserción profesional abarcando a un 65% de los ocupados en el marco de su único trabajo o trabajo principal.</a:t>
            </a:r>
          </a:p>
          <a:p>
            <a:endParaRPr lang="es-MX" sz="2900" dirty="0" smtClean="0"/>
          </a:p>
          <a:p>
            <a:r>
              <a:rPr lang="es-MX" sz="2900" dirty="0" smtClean="0"/>
              <a:t> A los organismos públicos le siguen las organizaciones no gubernamentales (ONG) que se instauran como el segundo sector con mayor demanda de trabajadores sociales, alcanzando a conformar el 19% de los egresados los que se desempeñan en este tipo de entidad en su trabajo principal.</a:t>
            </a:r>
          </a:p>
          <a:p>
            <a:endParaRPr lang="es-MX" sz="2900" dirty="0" smtClean="0"/>
          </a:p>
          <a:p>
            <a:r>
              <a:rPr lang="es-MX" sz="2900" dirty="0" smtClean="0"/>
              <a:t>Mientras que la inserción en el sector privado y cooperativas, en el marco del principal trabajo puede categorizarse como mínima, con solamente un 6%. </a:t>
            </a:r>
          </a:p>
          <a:p>
            <a:endParaRPr lang="es-MX" sz="2900" dirty="0" smtClean="0"/>
          </a:p>
          <a:p>
            <a:r>
              <a:rPr lang="es-UY" sz="2900" dirty="0" smtClean="0"/>
              <a:t>Por otra parte en lo que refiere al segundo trabajo, las ONG nuclean al 40% de los egresados.</a:t>
            </a:r>
          </a:p>
          <a:p>
            <a:pPr>
              <a:buNone/>
            </a:pPr>
            <a:r>
              <a:rPr lang="es-MX" sz="2900" dirty="0" smtClean="0"/>
              <a:t> </a:t>
            </a:r>
            <a:endParaRPr lang="es-UY" sz="2900" dirty="0" smtClean="0"/>
          </a:p>
          <a:p>
            <a:pPr>
              <a:buNone/>
            </a:pPr>
            <a:endParaRPr lang="es-UY" sz="2900" dirty="0" smtClean="0"/>
          </a:p>
          <a:p>
            <a:pPr>
              <a:buNone/>
            </a:pPr>
            <a:endParaRPr lang="es-UY" dirty="0" smtClean="0"/>
          </a:p>
          <a:p>
            <a:pPr>
              <a:buNone/>
            </a:pPr>
            <a:endParaRPr lang="es-UY" dirty="0"/>
          </a:p>
        </p:txBody>
      </p:sp>
      <p:sp>
        <p:nvSpPr>
          <p:cNvPr id="4" name="3 Marcador de número de diapositiva"/>
          <p:cNvSpPr>
            <a:spLocks noGrp="1"/>
          </p:cNvSpPr>
          <p:nvPr>
            <p:ph type="sldNum" sz="quarter" idx="12"/>
          </p:nvPr>
        </p:nvSpPr>
        <p:spPr/>
        <p:txBody>
          <a:bodyPr>
            <a:normAutofit/>
          </a:bodyPr>
          <a:lstStyle/>
          <a:p>
            <a:fld id="{1AFED698-25B7-413B-A7D0-86794ADD9F70}" type="slidenum">
              <a:rPr lang="es-UY" smtClean="0"/>
              <a:pPr/>
              <a:t>12</a:t>
            </a:fld>
            <a:endParaRPr lang="es-UY"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Y" sz="3200" dirty="0" smtClean="0"/>
              <a:t>Ampliación de los empleos/ precarización de sus condiciones</a:t>
            </a:r>
            <a:endParaRPr lang="es-UY" sz="3200" dirty="0"/>
          </a:p>
        </p:txBody>
      </p:sp>
      <p:sp>
        <p:nvSpPr>
          <p:cNvPr id="3" name="2 Marcador de contenido"/>
          <p:cNvSpPr>
            <a:spLocks noGrp="1"/>
          </p:cNvSpPr>
          <p:nvPr>
            <p:ph idx="1"/>
          </p:nvPr>
        </p:nvSpPr>
        <p:spPr>
          <a:xfrm>
            <a:off x="612648" y="1556792"/>
            <a:ext cx="7271720" cy="4896544"/>
          </a:xfrm>
        </p:spPr>
        <p:txBody>
          <a:bodyPr>
            <a:normAutofit fontScale="85000" lnSpcReduction="20000"/>
          </a:bodyPr>
          <a:lstStyle/>
          <a:p>
            <a:r>
              <a:rPr lang="es-UY" dirty="0" smtClean="0"/>
              <a:t>La amplia mayoría de los egresados obtiene empleo en tareas inherentes a las incumbencias profesionales. De acuerdo al Primer Censo de Egresados el 94% de los encuestados tenía empleo en su especialidad.</a:t>
            </a:r>
          </a:p>
          <a:p>
            <a:r>
              <a:rPr lang="es-MX" dirty="0" smtClean="0"/>
              <a:t>Se observa que si bien los trabajadores sociales se encuentran en una situación que podría definirse como de pleno empleo, la flexibilización de las relaciones laborales tienen efectos directos en el mundo del trabajo profesional. </a:t>
            </a:r>
          </a:p>
          <a:p>
            <a:r>
              <a:rPr lang="es-MX" dirty="0" smtClean="0"/>
              <a:t>Si bien se registra una ampliación -insospechada dos décadas atrás- de los puestos de trabajo, así como una diversificación de los espacios de inserción profesional, se instala a su vez la precarización como parte de las condiciones laborales, tanto abierta como encubierta. </a:t>
            </a:r>
          </a:p>
          <a:p>
            <a:endParaRPr lang="es-UY" dirty="0"/>
          </a:p>
        </p:txBody>
      </p:sp>
      <p:sp>
        <p:nvSpPr>
          <p:cNvPr id="4" name="3 Marcador de número de diapositiva"/>
          <p:cNvSpPr>
            <a:spLocks noGrp="1"/>
          </p:cNvSpPr>
          <p:nvPr>
            <p:ph type="sldNum" sz="quarter" idx="12"/>
          </p:nvPr>
        </p:nvSpPr>
        <p:spPr/>
        <p:txBody>
          <a:bodyPr>
            <a:normAutofit/>
          </a:bodyPr>
          <a:lstStyle/>
          <a:p>
            <a:fld id="{1AFED698-25B7-413B-A7D0-86794ADD9F70}" type="slidenum">
              <a:rPr lang="es-UY" smtClean="0"/>
              <a:pPr/>
              <a:t>13</a:t>
            </a:fld>
            <a:endParaRPr lang="es-UY"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Trabajo de servicios-Profesión de mujeres</a:t>
            </a:r>
            <a:endParaRPr lang="es-UY" dirty="0"/>
          </a:p>
        </p:txBody>
      </p:sp>
      <p:sp>
        <p:nvSpPr>
          <p:cNvPr id="3" name="2 Marcador de contenido"/>
          <p:cNvSpPr>
            <a:spLocks noGrp="1"/>
          </p:cNvSpPr>
          <p:nvPr>
            <p:ph idx="1"/>
          </p:nvPr>
        </p:nvSpPr>
        <p:spPr/>
        <p:txBody>
          <a:bodyPr/>
          <a:lstStyle/>
          <a:p>
            <a:r>
              <a:rPr lang="es-MX" dirty="0" smtClean="0"/>
              <a:t>A esto se suma la feminización histórica de la categoría profesional (de acuerdo al Primer Censo en Uruguay el 92% de sus integrantes son del sexo femenino, no siendo esto una novedad) con las consecuencias que tiene en la vida de las profesionales, donde la precarización adquiere otros ribetes que afectan negativamente las condiciones de vida y el propio ejercicio de la actividad profesional.</a:t>
            </a:r>
            <a:endParaRPr lang="es-UY" dirty="0" smtClean="0"/>
          </a:p>
          <a:p>
            <a:endParaRPr lang="es-UY" dirty="0"/>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14</a:t>
            </a:fld>
            <a:endParaRPr lang="es-UY"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2800" dirty="0" smtClean="0"/>
              <a:t>Esta precarización se visualiza en los trabajadores sociales a nivel de tres grandes dimensiones:</a:t>
            </a:r>
            <a:endParaRPr lang="es-UY" sz="2800" dirty="0"/>
          </a:p>
        </p:txBody>
      </p:sp>
      <p:sp>
        <p:nvSpPr>
          <p:cNvPr id="3" name="2 Marcador de contenido"/>
          <p:cNvSpPr>
            <a:spLocks noGrp="1"/>
          </p:cNvSpPr>
          <p:nvPr>
            <p:ph idx="1"/>
          </p:nvPr>
        </p:nvSpPr>
        <p:spPr>
          <a:xfrm>
            <a:off x="612648" y="1412776"/>
            <a:ext cx="7271720" cy="4683224"/>
          </a:xfrm>
        </p:spPr>
        <p:txBody>
          <a:bodyPr>
            <a:normAutofit fontScale="85000" lnSpcReduction="10000"/>
          </a:bodyPr>
          <a:lstStyle/>
          <a:p>
            <a:r>
              <a:rPr lang="es-MX" u="sng" dirty="0" smtClean="0"/>
              <a:t>En los niveles salariales</a:t>
            </a:r>
            <a:r>
              <a:rPr lang="es-MX" dirty="0" smtClean="0"/>
              <a:t>, que son bajos y muy bajos para empleos que requieren titulación profesional. </a:t>
            </a:r>
          </a:p>
          <a:p>
            <a:r>
              <a:rPr lang="es-MX" dirty="0" smtClean="0"/>
              <a:t>A fines del año 2011 el 35% de los egresados integra hogares en los cuales los ingresos líquidos mensuales por persona son de $10.000 pesos uruguayos o menos (aproximadamente u$s 508 de acuerdo al valor del dólar en el momento del relevamiento de la información), dentro de los cuales un 8,5% no supera los 6.000$u (aproximadamente u$s 305) por integrante. Además, casi el 60% (58,7) no supera los 15.000$u por integrante (u$s 763). </a:t>
            </a:r>
          </a:p>
          <a:p>
            <a:r>
              <a:rPr lang="es-MX" dirty="0" smtClean="0"/>
              <a:t>Cabe recordar que al momento del censo el umbral de la pobreza fue definido en casi 8000$u per cápita (7784$u según el Instituto de Estadísticas y Censos)</a:t>
            </a:r>
            <a:endParaRPr lang="es-UY" dirty="0" smtClean="0"/>
          </a:p>
          <a:p>
            <a:endParaRPr lang="es-UY" dirty="0"/>
          </a:p>
        </p:txBody>
      </p:sp>
      <p:sp>
        <p:nvSpPr>
          <p:cNvPr id="4" name="3 Marcador de número de diapositiva"/>
          <p:cNvSpPr>
            <a:spLocks noGrp="1"/>
          </p:cNvSpPr>
          <p:nvPr>
            <p:ph type="sldNum" sz="quarter" idx="12"/>
          </p:nvPr>
        </p:nvSpPr>
        <p:spPr/>
        <p:txBody>
          <a:bodyPr>
            <a:normAutofit/>
          </a:bodyPr>
          <a:lstStyle/>
          <a:p>
            <a:fld id="{1AFED698-25B7-413B-A7D0-86794ADD9F70}" type="slidenum">
              <a:rPr lang="es-UY" smtClean="0"/>
              <a:pPr/>
              <a:t>15</a:t>
            </a:fld>
            <a:endParaRPr lang="es-UY"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2200" b="1" dirty="0" smtClean="0"/>
              <a:t>Gráfico 1. </a:t>
            </a:r>
            <a:r>
              <a:rPr lang="es-MX" sz="2200" dirty="0" smtClean="0"/>
              <a:t> Hogares según ingreso promedio líquido mensual  (fuente: Primer Censo de Egresados)</a:t>
            </a:r>
            <a:r>
              <a:rPr lang="es-UY" dirty="0" smtClean="0"/>
              <a:t/>
            </a:r>
            <a:br>
              <a:rPr lang="es-UY" dirty="0" smtClean="0"/>
            </a:br>
            <a:endParaRPr lang="es-UY" dirty="0"/>
          </a:p>
        </p:txBody>
      </p:sp>
      <p:sp>
        <p:nvSpPr>
          <p:cNvPr id="3" name="2 Marcador de contenido"/>
          <p:cNvSpPr>
            <a:spLocks noGrp="1"/>
          </p:cNvSpPr>
          <p:nvPr>
            <p:ph idx="1"/>
          </p:nvPr>
        </p:nvSpPr>
        <p:spPr>
          <a:xfrm>
            <a:off x="612648" y="980728"/>
            <a:ext cx="8153400" cy="5115272"/>
          </a:xfrm>
        </p:spPr>
        <p:txBody>
          <a:bodyPr>
            <a:normAutofit/>
          </a:bodyPr>
          <a:lstStyle/>
          <a:p>
            <a:pPr>
              <a:buNone/>
            </a:pPr>
            <a:r>
              <a:rPr lang="es-MX" dirty="0" smtClean="0"/>
              <a:t>  </a:t>
            </a:r>
            <a:endParaRPr lang="es-UY" dirty="0" smtClean="0"/>
          </a:p>
          <a:p>
            <a:pPr>
              <a:buNone/>
            </a:pPr>
            <a:r>
              <a:rPr lang="es-MX" b="1" dirty="0" smtClean="0"/>
              <a:t> </a:t>
            </a:r>
            <a:endParaRPr lang="es-UY" dirty="0" smtClean="0"/>
          </a:p>
          <a:p>
            <a:pPr>
              <a:buNone/>
            </a:pPr>
            <a:r>
              <a:rPr lang="es-MX" dirty="0" smtClean="0"/>
              <a:t> </a:t>
            </a:r>
            <a:endParaRPr lang="es-UY" dirty="0" smtClean="0"/>
          </a:p>
          <a:p>
            <a:pPr>
              <a:buNone/>
            </a:pPr>
            <a:r>
              <a:rPr lang="es-MX" dirty="0" smtClean="0"/>
              <a:t> </a:t>
            </a:r>
            <a:endParaRPr lang="es-UY" dirty="0" smtClean="0"/>
          </a:p>
          <a:p>
            <a:pPr>
              <a:buNone/>
            </a:pPr>
            <a:r>
              <a:rPr lang="es-MX" dirty="0" smtClean="0"/>
              <a:t> </a:t>
            </a:r>
            <a:endParaRPr lang="es-UY" dirty="0" smtClean="0"/>
          </a:p>
          <a:p>
            <a:pPr>
              <a:buNone/>
            </a:pPr>
            <a:r>
              <a:rPr lang="es-MX" dirty="0" smtClean="0"/>
              <a:t> </a:t>
            </a:r>
            <a:endParaRPr lang="es-UY" dirty="0" smtClean="0"/>
          </a:p>
          <a:p>
            <a:pPr>
              <a:buNone/>
            </a:pPr>
            <a:r>
              <a:rPr lang="es-MX" dirty="0" smtClean="0"/>
              <a:t> </a:t>
            </a:r>
            <a:endParaRPr lang="es-UY" dirty="0" smtClean="0"/>
          </a:p>
          <a:p>
            <a:pPr>
              <a:buNone/>
            </a:pPr>
            <a:r>
              <a:rPr lang="es-MX" dirty="0" smtClean="0"/>
              <a:t> </a:t>
            </a:r>
            <a:endParaRPr lang="es-UY" dirty="0" smtClean="0"/>
          </a:p>
          <a:p>
            <a:pPr>
              <a:buNone/>
            </a:pPr>
            <a:r>
              <a:rPr lang="es-MX" dirty="0" smtClean="0"/>
              <a:t> </a:t>
            </a:r>
            <a:endParaRPr lang="es-UY" dirty="0" smtClean="0"/>
          </a:p>
          <a:p>
            <a:endParaRPr lang="es-UY" dirty="0"/>
          </a:p>
        </p:txBody>
      </p:sp>
      <p:sp>
        <p:nvSpPr>
          <p:cNvPr id="7" name="6 Marcador de número de diapositiva"/>
          <p:cNvSpPr>
            <a:spLocks noGrp="1"/>
          </p:cNvSpPr>
          <p:nvPr>
            <p:ph type="sldNum" sz="quarter" idx="12"/>
          </p:nvPr>
        </p:nvSpPr>
        <p:spPr/>
        <p:txBody>
          <a:bodyPr>
            <a:normAutofit/>
          </a:bodyPr>
          <a:lstStyle/>
          <a:p>
            <a:fld id="{1AFED698-25B7-413B-A7D0-86794ADD9F70}" type="slidenum">
              <a:rPr lang="es-UY" smtClean="0"/>
              <a:pPr/>
              <a:t>16</a:t>
            </a:fld>
            <a:endParaRPr lang="es-UY" dirty="0"/>
          </a:p>
        </p:txBody>
      </p:sp>
      <p:pic>
        <p:nvPicPr>
          <p:cNvPr id="4" name="3 Imagen"/>
          <p:cNvPicPr/>
          <p:nvPr/>
        </p:nvPicPr>
        <p:blipFill>
          <a:blip r:embed="rId2" cstate="print"/>
          <a:srcRect/>
          <a:stretch>
            <a:fillRect/>
          </a:stretch>
        </p:blipFill>
        <p:spPr bwMode="auto">
          <a:xfrm>
            <a:off x="971600" y="1628800"/>
            <a:ext cx="6840760" cy="45365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7559752" cy="1256184"/>
          </a:xfrm>
        </p:spPr>
        <p:txBody>
          <a:bodyPr>
            <a:noAutofit/>
          </a:bodyPr>
          <a:lstStyle/>
          <a:p>
            <a:r>
              <a:rPr lang="es-MX" sz="1400" dirty="0" smtClean="0"/>
              <a:t>Otro gráfico (2) significativo es el que se presenta a continuación que muestra la vulnerabilidad de al menos un 16% de los hogares de los trabajadores sociales. Por otro lado el 48% de los profesionales que respondieron, se encontrarían en una suerte de fino equilibrio, que ante eventuales riesgos de la vida tendrían mayores posibilidades de encontrarse vulnerables en lo que respecta a la relación ingresos/necesidades del hogar.</a:t>
            </a:r>
            <a:r>
              <a:rPr lang="es-UY" sz="1400" dirty="0" smtClean="0"/>
              <a:t/>
            </a:r>
            <a:br>
              <a:rPr lang="es-UY" sz="1400" dirty="0" smtClean="0"/>
            </a:br>
            <a:endParaRPr lang="es-UY" sz="1400" dirty="0"/>
          </a:p>
        </p:txBody>
      </p:sp>
      <p:pic>
        <p:nvPicPr>
          <p:cNvPr id="4" name="Gráfico 3"/>
          <p:cNvPicPr>
            <a:picLocks noGrp="1"/>
          </p:cNvPicPr>
          <p:nvPr>
            <p:ph idx="1"/>
          </p:nvPr>
        </p:nvPicPr>
        <p:blipFill>
          <a:blip r:embed="rId2" cstate="print"/>
          <a:stretch>
            <a:fillRect/>
          </a:stretch>
        </p:blipFill>
        <p:spPr bwMode="auto">
          <a:xfrm>
            <a:off x="1043608" y="1916832"/>
            <a:ext cx="5976664" cy="4032447"/>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normAutofit/>
          </a:bodyPr>
          <a:lstStyle/>
          <a:p>
            <a:fld id="{1AFED698-25B7-413B-A7D0-86794ADD9F70}" type="slidenum">
              <a:rPr lang="es-UY" smtClean="0"/>
              <a:pPr/>
              <a:t>17</a:t>
            </a:fld>
            <a:endParaRPr lang="es-UY"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200" dirty="0" smtClean="0"/>
              <a:t>Otras expresiones de la precarización</a:t>
            </a:r>
            <a:endParaRPr lang="es-UY" sz="3200" dirty="0"/>
          </a:p>
        </p:txBody>
      </p:sp>
      <p:sp>
        <p:nvSpPr>
          <p:cNvPr id="4" name="3 Marcador de contenido"/>
          <p:cNvSpPr>
            <a:spLocks noGrp="1"/>
          </p:cNvSpPr>
          <p:nvPr>
            <p:ph idx="1"/>
          </p:nvPr>
        </p:nvSpPr>
        <p:spPr>
          <a:xfrm>
            <a:off x="612648" y="1484784"/>
            <a:ext cx="7487744" cy="4611216"/>
          </a:xfrm>
        </p:spPr>
        <p:txBody>
          <a:bodyPr>
            <a:normAutofit fontScale="92500" lnSpcReduction="10000"/>
          </a:bodyPr>
          <a:lstStyle/>
          <a:p>
            <a:r>
              <a:rPr lang="es-MX" dirty="0" smtClean="0"/>
              <a:t>Se manifiesta por otro lado, </a:t>
            </a:r>
            <a:r>
              <a:rPr lang="es-MX" u="sng" dirty="0" smtClean="0"/>
              <a:t>en los tipos de contratación</a:t>
            </a:r>
            <a:r>
              <a:rPr lang="es-MX" dirty="0" smtClean="0"/>
              <a:t>, dado que se observa un persistente predominio de contratos a término (trabajo temporal) y por proyectos (aún cuando la amplia mayoría están formalizados y tienen cobertura de la seguridad social). Esto es más frecuente en las generaciones más jóvenes de profesionales. </a:t>
            </a:r>
          </a:p>
          <a:p>
            <a:r>
              <a:rPr lang="es-MX" dirty="0" smtClean="0"/>
              <a:t>Tiene repercusiones en la profundización de la inseguridad e inestabilidad laboral y sus impactos en la salud de sus trabajadores. </a:t>
            </a:r>
          </a:p>
          <a:p>
            <a:r>
              <a:rPr lang="es-MX" dirty="0" smtClean="0"/>
              <a:t>Así también  genera restricciones en la autonomía profesional y en el desarrollo de intervenciones y proyectos de trabajo de más largo aliento.</a:t>
            </a:r>
          </a:p>
          <a:p>
            <a:endParaRPr lang="es-UY" dirty="0" smtClean="0"/>
          </a:p>
          <a:p>
            <a:endParaRPr lang="es-UY" dirty="0"/>
          </a:p>
        </p:txBody>
      </p:sp>
      <p:sp>
        <p:nvSpPr>
          <p:cNvPr id="3" name="2 Marcador de número de diapositiva"/>
          <p:cNvSpPr>
            <a:spLocks noGrp="1"/>
          </p:cNvSpPr>
          <p:nvPr>
            <p:ph type="sldNum" sz="quarter" idx="12"/>
          </p:nvPr>
        </p:nvSpPr>
        <p:spPr/>
        <p:txBody>
          <a:bodyPr>
            <a:normAutofit/>
          </a:bodyPr>
          <a:lstStyle/>
          <a:p>
            <a:fld id="{1AFED698-25B7-413B-A7D0-86794ADD9F70}" type="slidenum">
              <a:rPr lang="es-UY" smtClean="0"/>
              <a:pPr/>
              <a:t>18</a:t>
            </a:fld>
            <a:endParaRPr lang="es-UY"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Precarización del espacio ocupacional</a:t>
            </a:r>
            <a:endParaRPr lang="es-UY" dirty="0"/>
          </a:p>
        </p:txBody>
      </p:sp>
      <p:sp>
        <p:nvSpPr>
          <p:cNvPr id="4" name="3 Marcador de contenido"/>
          <p:cNvSpPr>
            <a:spLocks noGrp="1"/>
          </p:cNvSpPr>
          <p:nvPr>
            <p:ph idx="1"/>
          </p:nvPr>
        </p:nvSpPr>
        <p:spPr/>
        <p:txBody>
          <a:bodyPr>
            <a:normAutofit fontScale="92500" lnSpcReduction="10000"/>
          </a:bodyPr>
          <a:lstStyle/>
          <a:p>
            <a:r>
              <a:rPr lang="es-MX" u="sng" dirty="0" smtClean="0"/>
              <a:t>Una tercera dimensión de la precariedad </a:t>
            </a:r>
            <a:r>
              <a:rPr lang="es-MX" dirty="0" smtClean="0"/>
              <a:t>se vincula al sufrimiento, desgaste emocional y desánimo, al que se ven sometidos los profesionales, asociados al tipo de responsabilidades que deben asumir, la gravedad y agudeza de las situaciones que deben enfrentar y que son vividas por los sujetos con los que trabajan. </a:t>
            </a:r>
          </a:p>
          <a:p>
            <a:r>
              <a:rPr lang="es-MX" dirty="0" smtClean="0"/>
              <a:t>A esto se suma el escaso respaldo institucional con el que cuentan (declive institucional y escasez de recursos a pesar del aumento sistemático del gasto público social en un contexto de crecimiento del PIB), y la inseguridad de muchos puestos de trabajo. </a:t>
            </a:r>
            <a:endParaRPr lang="es-UY" dirty="0" smtClean="0"/>
          </a:p>
          <a:p>
            <a:endParaRPr lang="es-UY" dirty="0"/>
          </a:p>
        </p:txBody>
      </p:sp>
      <p:sp>
        <p:nvSpPr>
          <p:cNvPr id="3" name="2 Marcador de número de diapositiva"/>
          <p:cNvSpPr>
            <a:spLocks noGrp="1"/>
          </p:cNvSpPr>
          <p:nvPr>
            <p:ph type="sldNum" sz="quarter" idx="12"/>
          </p:nvPr>
        </p:nvSpPr>
        <p:spPr/>
        <p:txBody>
          <a:bodyPr>
            <a:normAutofit/>
          </a:bodyPr>
          <a:lstStyle/>
          <a:p>
            <a:fld id="{1AFED698-25B7-413B-A7D0-86794ADD9F70}" type="slidenum">
              <a:rPr lang="es-UY" smtClean="0"/>
              <a:pPr/>
              <a:t>19</a:t>
            </a:fld>
            <a:endParaRPr lang="es-UY"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Orientación teórico-metodológica</a:t>
            </a:r>
            <a:endParaRPr lang="es-UY" dirty="0"/>
          </a:p>
        </p:txBody>
      </p:sp>
      <p:sp>
        <p:nvSpPr>
          <p:cNvPr id="3" name="2 Marcador de contenido"/>
          <p:cNvSpPr>
            <a:spLocks noGrp="1"/>
          </p:cNvSpPr>
          <p:nvPr>
            <p:ph idx="1"/>
          </p:nvPr>
        </p:nvSpPr>
        <p:spPr/>
        <p:txBody>
          <a:bodyPr>
            <a:normAutofit/>
          </a:bodyPr>
          <a:lstStyle/>
          <a:p>
            <a:r>
              <a:rPr lang="es-UY" dirty="0" smtClean="0"/>
              <a:t>Se parte de entender que las profesiones no se auto determinan, por lo que para su comprensión debemos realizar un análisis de la sociedad en que se inscribe. </a:t>
            </a:r>
          </a:p>
          <a:p>
            <a:r>
              <a:rPr lang="es-UY" dirty="0" smtClean="0"/>
              <a:t>Su historia es tributaria de la historia de la sociedad capitalista y de las especificidades que adquiere en cada formación social y política.</a:t>
            </a:r>
          </a:p>
        </p:txBody>
      </p:sp>
      <p:sp>
        <p:nvSpPr>
          <p:cNvPr id="4" name="3 Marcador de número de diapositiva"/>
          <p:cNvSpPr>
            <a:spLocks noGrp="1"/>
          </p:cNvSpPr>
          <p:nvPr>
            <p:ph type="sldNum" sz="quarter" idx="12"/>
          </p:nvPr>
        </p:nvSpPr>
        <p:spPr/>
        <p:txBody>
          <a:bodyPr>
            <a:normAutofit/>
          </a:bodyPr>
          <a:lstStyle/>
          <a:p>
            <a:fld id="{1AFED698-25B7-413B-A7D0-86794ADD9F70}" type="slidenum">
              <a:rPr lang="es-UY" smtClean="0"/>
              <a:pPr/>
              <a:t>2</a:t>
            </a:fld>
            <a:endParaRPr lang="es-UY"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Inestabilidad y multiempleo</a:t>
            </a:r>
            <a:endParaRPr lang="es-UY" dirty="0"/>
          </a:p>
        </p:txBody>
      </p:sp>
      <p:sp>
        <p:nvSpPr>
          <p:cNvPr id="4" name="3 Marcador de contenido"/>
          <p:cNvSpPr>
            <a:spLocks noGrp="1"/>
          </p:cNvSpPr>
          <p:nvPr>
            <p:ph idx="1"/>
          </p:nvPr>
        </p:nvSpPr>
        <p:spPr/>
        <p:txBody>
          <a:bodyPr>
            <a:normAutofit fontScale="92500" lnSpcReduction="20000"/>
          </a:bodyPr>
          <a:lstStyle/>
          <a:p>
            <a:r>
              <a:rPr lang="es-MX" dirty="0" smtClean="0"/>
              <a:t>Esta precariedad lleva a la búsqueda incesante de nuevos empleos y al desarrollo de estrategias de multiempleo para paliar la inseguridad y los bajos salarios. </a:t>
            </a:r>
          </a:p>
          <a:p>
            <a:r>
              <a:rPr lang="es-MX" dirty="0" smtClean="0"/>
              <a:t>Se produce una intensificación del trabajo asociado a una reducción de la separación entre el tiempo de trabajo y el tiempo privado/doméstico del trabajador (el trabajo se lleva a casa), así como a los requerimientos de productividad de los programas en que se insertan como trabajadores.</a:t>
            </a:r>
          </a:p>
          <a:p>
            <a:r>
              <a:rPr lang="es-MX" dirty="0" smtClean="0"/>
              <a:t>Se detectan dificultades para que los profesionales desarrollen procesos de acumulación de conocimientos y experiencia en áreas específicas de intervención.</a:t>
            </a:r>
          </a:p>
        </p:txBody>
      </p:sp>
      <p:sp>
        <p:nvSpPr>
          <p:cNvPr id="3" name="2 Marcador de número de diapositiva"/>
          <p:cNvSpPr>
            <a:spLocks noGrp="1"/>
          </p:cNvSpPr>
          <p:nvPr>
            <p:ph type="sldNum" sz="quarter" idx="12"/>
          </p:nvPr>
        </p:nvSpPr>
        <p:spPr/>
        <p:txBody>
          <a:bodyPr>
            <a:normAutofit/>
          </a:bodyPr>
          <a:lstStyle/>
          <a:p>
            <a:fld id="{1AFED698-25B7-413B-A7D0-86794ADD9F70}" type="slidenum">
              <a:rPr lang="es-UY" smtClean="0"/>
              <a:pPr/>
              <a:t>20</a:t>
            </a:fld>
            <a:endParaRPr lang="es-UY"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sp>
        <p:nvSpPr>
          <p:cNvPr id="3" name="2 Marcador de contenido"/>
          <p:cNvSpPr>
            <a:spLocks noGrp="1"/>
          </p:cNvSpPr>
          <p:nvPr>
            <p:ph idx="1"/>
          </p:nvPr>
        </p:nvSpPr>
        <p:spPr>
          <a:xfrm>
            <a:off x="457200" y="764704"/>
            <a:ext cx="7239000" cy="5691032"/>
          </a:xfrm>
        </p:spPr>
        <p:txBody>
          <a:bodyPr>
            <a:normAutofit/>
          </a:bodyPr>
          <a:lstStyle/>
          <a:p>
            <a:r>
              <a:rPr lang="es-UY" dirty="0" smtClean="0"/>
              <a:t>Retomando los datos censales respecto de la condiciones de los trabajadores sociales ocupados en Uruguay, indican que:</a:t>
            </a:r>
          </a:p>
          <a:p>
            <a:pPr>
              <a:buNone/>
            </a:pPr>
            <a:r>
              <a:rPr lang="es-UY" dirty="0" smtClean="0"/>
              <a:t>     - el 40% tiene un solo empleo, </a:t>
            </a:r>
          </a:p>
          <a:p>
            <a:pPr>
              <a:buNone/>
            </a:pPr>
            <a:r>
              <a:rPr lang="es-UY" dirty="0" smtClean="0"/>
              <a:t>	- el 44% tiene dos y</a:t>
            </a:r>
          </a:p>
          <a:p>
            <a:pPr>
              <a:buNone/>
            </a:pPr>
            <a:r>
              <a:rPr lang="es-UY" dirty="0" smtClean="0"/>
              <a:t>	- el 16%, tres o más.</a:t>
            </a:r>
          </a:p>
          <a:p>
            <a:pPr>
              <a:buNone/>
            </a:pPr>
            <a:r>
              <a:rPr lang="es-UY" dirty="0" smtClean="0"/>
              <a:t> </a:t>
            </a:r>
          </a:p>
          <a:p>
            <a:r>
              <a:rPr lang="es-UY" dirty="0" smtClean="0"/>
              <a:t>En cuanto a la cantidad de horas semanales de trabajo el 35% trabaja más de 41 horas semanales y otro 35% tiene una ocupación que le insume entre 31 y 40 horas semanales. Sólo el 12% trabaja hasta 20 horas semanales y el 18% entre 21 y 30 horas.</a:t>
            </a:r>
          </a:p>
          <a:p>
            <a:endParaRPr lang="es-UY" dirty="0"/>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21</a:t>
            </a:fld>
            <a:endParaRPr lang="es-UY"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39000" cy="732696"/>
          </a:xfrm>
        </p:spPr>
        <p:txBody>
          <a:bodyPr>
            <a:normAutofit fontScale="90000"/>
          </a:bodyPr>
          <a:lstStyle/>
          <a:p>
            <a:r>
              <a:rPr lang="es-UY" sz="3100" dirty="0" smtClean="0"/>
              <a:t>Universidad de la República (UDELAR) </a:t>
            </a:r>
            <a:r>
              <a:rPr lang="es-UY" dirty="0" smtClean="0"/>
              <a:t/>
            </a:r>
            <a:br>
              <a:rPr lang="es-UY" dirty="0" smtClean="0"/>
            </a:br>
            <a:endParaRPr lang="es-UY" dirty="0"/>
          </a:p>
        </p:txBody>
      </p:sp>
      <p:sp>
        <p:nvSpPr>
          <p:cNvPr id="3" name="2 Marcador de contenido"/>
          <p:cNvSpPr>
            <a:spLocks noGrp="1"/>
          </p:cNvSpPr>
          <p:nvPr>
            <p:ph idx="1"/>
          </p:nvPr>
        </p:nvSpPr>
        <p:spPr>
          <a:xfrm>
            <a:off x="457200" y="620688"/>
            <a:ext cx="7239000" cy="5835048"/>
          </a:xfrm>
        </p:spPr>
        <p:txBody>
          <a:bodyPr>
            <a:normAutofit fontScale="70000" lnSpcReduction="20000"/>
          </a:bodyPr>
          <a:lstStyle/>
          <a:p>
            <a:r>
              <a:rPr lang="es-UY" dirty="0" smtClean="0"/>
              <a:t>Monopolio  de la UDELAR desde su fundación en 1849 y hasta la habilitación  en el año 1984, de la primera universidad privada en el país, la Universidad Católica del Uruguay  (UCU).  En la actualidad: 5 universidades privadas y varios institutos universitarios.</a:t>
            </a:r>
          </a:p>
          <a:p>
            <a:endParaRPr lang="es-UY" dirty="0" smtClean="0"/>
          </a:p>
          <a:p>
            <a:r>
              <a:rPr lang="es-UY" dirty="0" smtClean="0"/>
              <a:t>86% dela matricula estudiantil universitaria del país corresponde a la UDELAR.  (120-000 aprox.) </a:t>
            </a:r>
          </a:p>
          <a:p>
            <a:endParaRPr lang="es-UY" dirty="0" smtClean="0"/>
          </a:p>
          <a:p>
            <a:r>
              <a:rPr lang="es-UY" dirty="0" smtClean="0"/>
              <a:t>77% de los miembros del Sistema Nacional de Investigadores son docentes de la UDELAR</a:t>
            </a:r>
          </a:p>
          <a:p>
            <a:pPr>
              <a:buNone/>
            </a:pPr>
            <a:r>
              <a:rPr lang="es-UY" dirty="0" smtClean="0"/>
              <a:t>  </a:t>
            </a:r>
          </a:p>
          <a:p>
            <a:r>
              <a:rPr lang="es-UY" dirty="0" smtClean="0"/>
              <a:t>75% de los trabajos de investigación realizados en el país le pertenecen a la UDELAR </a:t>
            </a:r>
          </a:p>
          <a:p>
            <a:endParaRPr lang="es-UY" dirty="0" smtClean="0"/>
          </a:p>
          <a:p>
            <a:r>
              <a:rPr lang="es-UY" dirty="0" smtClean="0"/>
              <a:t>0,74% del PBI es porcentaje del gasto público adjudicado a la educación superior en Uruguay</a:t>
            </a:r>
          </a:p>
          <a:p>
            <a:endParaRPr lang="es-UY" dirty="0" smtClean="0"/>
          </a:p>
          <a:p>
            <a:r>
              <a:rPr lang="es-UY" dirty="0" smtClean="0"/>
              <a:t>El 54% de los estudiantes de la Udelar de hoy son la primera generación de su familia que ha ingresado a la educación terciaria.2012</a:t>
            </a:r>
          </a:p>
          <a:p>
            <a:endParaRPr lang="es-UY" dirty="0"/>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22</a:t>
            </a:fld>
            <a:endParaRPr lang="es-UY"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39000" cy="372656"/>
          </a:xfrm>
        </p:spPr>
        <p:txBody>
          <a:bodyPr>
            <a:normAutofit fontScale="90000"/>
          </a:bodyPr>
          <a:lstStyle/>
          <a:p>
            <a:r>
              <a:rPr lang="es-UY" sz="3600" dirty="0" smtClean="0"/>
              <a:t>Reforma Universitaria ( 2006)  </a:t>
            </a:r>
          </a:p>
        </p:txBody>
      </p:sp>
      <p:sp>
        <p:nvSpPr>
          <p:cNvPr id="3" name="2 Marcador de contenido"/>
          <p:cNvSpPr>
            <a:spLocks noGrp="1"/>
          </p:cNvSpPr>
          <p:nvPr>
            <p:ph idx="1"/>
          </p:nvPr>
        </p:nvSpPr>
        <p:spPr>
          <a:xfrm>
            <a:off x="457200" y="836712"/>
            <a:ext cx="7239000" cy="5619024"/>
          </a:xfrm>
        </p:spPr>
        <p:txBody>
          <a:bodyPr>
            <a:normAutofit fontScale="92500" lnSpcReduction="20000"/>
          </a:bodyPr>
          <a:lstStyle/>
          <a:p>
            <a:r>
              <a:rPr lang="es-UY" dirty="0" smtClean="0"/>
              <a:t>Sustentada  en orientaciones que entrenan en disputa: </a:t>
            </a:r>
          </a:p>
          <a:p>
            <a:r>
              <a:rPr lang="es-UY" dirty="0" smtClean="0"/>
              <a:t>1.- Reivindica la autonomía universitaria, el cogobierno, la democratización del ingreso y la extensión, y se propone  alcanzar la generalización  de la enseñanza terciaria y universitaria en todo el país (descentralización) </a:t>
            </a:r>
          </a:p>
          <a:p>
            <a:endParaRPr lang="es-UY" dirty="0" smtClean="0"/>
          </a:p>
          <a:p>
            <a:r>
              <a:rPr lang="es-UY" dirty="0" smtClean="0"/>
              <a:t>2.- Procura flexibilizar y </a:t>
            </a:r>
            <a:r>
              <a:rPr lang="es-UY" dirty="0" err="1" smtClean="0"/>
              <a:t>creditizar</a:t>
            </a:r>
            <a:r>
              <a:rPr lang="es-UY" dirty="0" smtClean="0"/>
              <a:t> la enseñanza de grado otorgando más libertad para el estudiante en la construcción de su propia carrera, una formación más generalista y menos disciplinaria, el acortamiento de las carreras, el impulso al egreso y cierto énfasis en la adquisición de habilidades frente a la adquisición de conocimientos, a fin de dar respuesta las necesidades laborales de la sociedad</a:t>
            </a:r>
          </a:p>
          <a:p>
            <a:endParaRPr lang="es-UY" dirty="0"/>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23</a:t>
            </a:fld>
            <a:endParaRPr lang="es-UY"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8680"/>
            <a:ext cx="7239000" cy="792088"/>
          </a:xfrm>
        </p:spPr>
        <p:txBody>
          <a:bodyPr>
            <a:normAutofit fontScale="90000"/>
          </a:bodyPr>
          <a:lstStyle/>
          <a:p>
            <a:r>
              <a:rPr lang="es-UY" sz="3100" dirty="0" smtClean="0"/>
              <a:t>Formación Trabajo Social en la UDELAR</a:t>
            </a:r>
            <a:r>
              <a:rPr lang="es-UY" dirty="0" smtClean="0"/>
              <a:t/>
            </a:r>
            <a:br>
              <a:rPr lang="es-UY" dirty="0" smtClean="0"/>
            </a:br>
            <a:endParaRPr lang="es-UY" dirty="0"/>
          </a:p>
        </p:txBody>
      </p:sp>
      <p:sp>
        <p:nvSpPr>
          <p:cNvPr id="3" name="2 Marcador de contenido"/>
          <p:cNvSpPr>
            <a:spLocks noGrp="1"/>
          </p:cNvSpPr>
          <p:nvPr>
            <p:ph idx="1"/>
          </p:nvPr>
        </p:nvSpPr>
        <p:spPr>
          <a:xfrm>
            <a:off x="457200" y="908720"/>
            <a:ext cx="7239000" cy="5547016"/>
          </a:xfrm>
        </p:spPr>
        <p:txBody>
          <a:bodyPr>
            <a:normAutofit fontScale="70000" lnSpcReduction="20000"/>
          </a:bodyPr>
          <a:lstStyle/>
          <a:p>
            <a:r>
              <a:rPr lang="es-UY" b="1" dirty="0" smtClean="0"/>
              <a:t>2009: Nuevo plan de estudio.  Perfil de Egreso de Trabajo Social:</a:t>
            </a:r>
          </a:p>
          <a:p>
            <a:r>
              <a:rPr lang="es-UY" dirty="0" smtClean="0"/>
              <a:t>Un profesional informado, crítico y propositivo con capacidad para desarrollar procesos de intervención e investigación a través de la integración de componentes teórico-metodológicos de las Ciencias Sociales y de la disciplina en particular; </a:t>
            </a:r>
          </a:p>
          <a:p>
            <a:r>
              <a:rPr lang="es-UY" dirty="0" smtClean="0"/>
              <a:t>Con capacidad para relacionar creativamente capacitación y compromiso; reflexionando sobre su práctica respecto a las vinculaciones entre saber y posicionamiento;</a:t>
            </a:r>
          </a:p>
          <a:p>
            <a:r>
              <a:rPr lang="es-UY" dirty="0" smtClean="0"/>
              <a:t>Comprometido con el protagonismo efectivo de los sujetos sociales;</a:t>
            </a:r>
          </a:p>
          <a:p>
            <a:r>
              <a:rPr lang="es-UY" dirty="0" smtClean="0"/>
              <a:t>Rigurosamente formado en los componentes teórico – metodológicos de las ciencias sociales y de la disciplina, con capacidad de fundamentar el sentido de su acción e identificar el instrumental técnico – operativo necesario para su intervención profesional;</a:t>
            </a:r>
          </a:p>
          <a:p>
            <a:r>
              <a:rPr lang="es-UY" dirty="0" smtClean="0"/>
              <a:t>Capaz de realizar acciones profesionales tanto a los niveles de asesoramiento, planificación, negociación, investigación e implementación de políticas sociales, así como la formulación, gestión y evaluación de programas y servicios sociales.</a:t>
            </a:r>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24</a:t>
            </a:fld>
            <a:endParaRPr lang="es-UY"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¿Democratización excluyente? </a:t>
            </a:r>
            <a:br>
              <a:rPr lang="es-UY" dirty="0" smtClean="0"/>
            </a:br>
            <a:endParaRPr lang="es-UY" dirty="0"/>
          </a:p>
        </p:txBody>
      </p:sp>
      <p:sp>
        <p:nvSpPr>
          <p:cNvPr id="3" name="2 Marcador de contenido"/>
          <p:cNvSpPr>
            <a:spLocks noGrp="1"/>
          </p:cNvSpPr>
          <p:nvPr>
            <p:ph idx="1"/>
          </p:nvPr>
        </p:nvSpPr>
        <p:spPr>
          <a:xfrm>
            <a:off x="457200" y="1196752"/>
            <a:ext cx="7239000" cy="5258984"/>
          </a:xfrm>
        </p:spPr>
        <p:txBody>
          <a:bodyPr>
            <a:normAutofit fontScale="62500" lnSpcReduction="20000"/>
          </a:bodyPr>
          <a:lstStyle/>
          <a:p>
            <a:pPr lvl="1"/>
            <a:r>
              <a:rPr lang="es-UY" sz="4000" dirty="0" smtClean="0"/>
              <a:t>Quiénes son los estudiantes de Trabajo Social? </a:t>
            </a:r>
            <a:endParaRPr lang="es-UY" sz="5400" dirty="0" smtClean="0"/>
          </a:p>
          <a:p>
            <a:pPr lvl="1"/>
            <a:r>
              <a:rPr lang="es-UY" sz="4000" dirty="0" smtClean="0"/>
              <a:t>(i) una alta presencia femenina (9 de cada 10 estudiantes son mujeres) </a:t>
            </a:r>
            <a:endParaRPr lang="es-UY" sz="5400" dirty="0" smtClean="0"/>
          </a:p>
          <a:p>
            <a:pPr lvl="1"/>
            <a:r>
              <a:rPr lang="es-UY" sz="4000" dirty="0" smtClean="0"/>
              <a:t>(</a:t>
            </a:r>
            <a:r>
              <a:rPr lang="es-UY" sz="4000" dirty="0" err="1" smtClean="0"/>
              <a:t>ii</a:t>
            </a:r>
            <a:r>
              <a:rPr lang="es-UY" sz="4000" dirty="0" smtClean="0"/>
              <a:t>) un promedio de edad de 22 años; </a:t>
            </a:r>
            <a:endParaRPr lang="es-UY" sz="5400" dirty="0" smtClean="0"/>
          </a:p>
          <a:p>
            <a:pPr lvl="1"/>
            <a:r>
              <a:rPr lang="es-UY" sz="4000" dirty="0" smtClean="0"/>
              <a:t>(</a:t>
            </a:r>
            <a:r>
              <a:rPr lang="es-UY" sz="4000" dirty="0" err="1" smtClean="0"/>
              <a:t>iii</a:t>
            </a:r>
            <a:r>
              <a:rPr lang="es-UY" sz="4000" dirty="0" smtClean="0"/>
              <a:t>) 71,6 %  de los estudiantes constituye la primera generación de universitarios en su familia; </a:t>
            </a:r>
            <a:endParaRPr lang="es-UY" sz="5400" dirty="0" smtClean="0"/>
          </a:p>
          <a:p>
            <a:pPr lvl="1"/>
            <a:r>
              <a:rPr lang="es-UY" sz="4000" dirty="0" smtClean="0"/>
              <a:t>(</a:t>
            </a:r>
            <a:r>
              <a:rPr lang="es-UY" sz="4000" dirty="0" err="1" smtClean="0"/>
              <a:t>iv</a:t>
            </a:r>
            <a:r>
              <a:rPr lang="es-UY" sz="4000" dirty="0" smtClean="0"/>
              <a:t>) 45,3% de los estudiantes no tiene la práctica habitual de leer la prensa escrita y </a:t>
            </a:r>
            <a:endParaRPr lang="es-UY" sz="5400" dirty="0" smtClean="0"/>
          </a:p>
          <a:p>
            <a:pPr lvl="1"/>
            <a:r>
              <a:rPr lang="es-UY" sz="4000" dirty="0" smtClean="0"/>
              <a:t>(v) 58,2% de los estudiantes no menciona obras literarias significativas  </a:t>
            </a:r>
            <a:endParaRPr lang="es-UY" sz="5400" dirty="0" smtClean="0"/>
          </a:p>
          <a:p>
            <a:pPr lvl="1"/>
            <a:r>
              <a:rPr lang="es-UY" sz="4000" dirty="0" smtClean="0"/>
              <a:t>(Cuestionario </a:t>
            </a:r>
            <a:r>
              <a:rPr lang="es-UY" sz="4000" dirty="0" err="1" smtClean="0"/>
              <a:t>autoadministrado</a:t>
            </a:r>
            <a:r>
              <a:rPr lang="es-UY" sz="4000" dirty="0" smtClean="0"/>
              <a:t> aplicado a los estudiantes que cursaron la asignatura Teorías Sociales II en el año 2013) </a:t>
            </a:r>
            <a:endParaRPr lang="es-UY" sz="6000" dirty="0" smtClean="0"/>
          </a:p>
          <a:p>
            <a:pPr lvl="1">
              <a:buNone/>
            </a:pPr>
            <a:endParaRPr lang="es-UY" sz="4000" dirty="0" smtClean="0"/>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25</a:t>
            </a:fld>
            <a:endParaRPr lang="es-UY"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2400" dirty="0" smtClean="0"/>
              <a:t>En el proceso de enseñanza/aprendizaje  se observan dificultades académicas diversas : </a:t>
            </a:r>
            <a:br>
              <a:rPr lang="es-UY" sz="2400" dirty="0" smtClean="0"/>
            </a:br>
            <a:endParaRPr lang="es-UY" sz="2400" dirty="0"/>
          </a:p>
        </p:txBody>
      </p:sp>
      <p:sp>
        <p:nvSpPr>
          <p:cNvPr id="3" name="2 Marcador de contenido"/>
          <p:cNvSpPr>
            <a:spLocks noGrp="1"/>
          </p:cNvSpPr>
          <p:nvPr>
            <p:ph idx="1"/>
          </p:nvPr>
        </p:nvSpPr>
        <p:spPr>
          <a:xfrm>
            <a:off x="457200" y="1340768"/>
            <a:ext cx="7239000" cy="5114968"/>
          </a:xfrm>
        </p:spPr>
        <p:txBody>
          <a:bodyPr>
            <a:normAutofit fontScale="77500" lnSpcReduction="20000"/>
          </a:bodyPr>
          <a:lstStyle/>
          <a:p>
            <a:r>
              <a:rPr lang="es-UY" dirty="0" err="1" smtClean="0"/>
              <a:t>Deshistorización</a:t>
            </a:r>
            <a:endParaRPr lang="es-UY" dirty="0" smtClean="0"/>
          </a:p>
          <a:p>
            <a:r>
              <a:rPr lang="es-UY" dirty="0" smtClean="0"/>
              <a:t>Uso formal de la teoría </a:t>
            </a:r>
          </a:p>
          <a:p>
            <a:r>
              <a:rPr lang="es-UY" dirty="0" smtClean="0"/>
              <a:t>Escasa acumulación /retención de los contenidos que se disponen</a:t>
            </a:r>
          </a:p>
          <a:p>
            <a:r>
              <a:rPr lang="es-UY" dirty="0" smtClean="0"/>
              <a:t>Predominio de una perspectiva instrumental de la intervención</a:t>
            </a:r>
          </a:p>
          <a:p>
            <a:r>
              <a:rPr lang="es-UY" dirty="0" smtClean="0"/>
              <a:t>Debilidades en el uso del instrumental técnico-operativo ( géneros discursivos)</a:t>
            </a:r>
          </a:p>
          <a:p>
            <a:r>
              <a:rPr lang="es-UY" dirty="0" smtClean="0"/>
              <a:t>Procesos de formación pautados por la</a:t>
            </a:r>
            <a:r>
              <a:rPr lang="es-UY" b="1" dirty="0" smtClean="0"/>
              <a:t> celeridad y la brevedad, con primacía de imágenes y erráticas informaciones y ruidos,  y en crecientes procesos fragmentados de expresarse el mundo y de entenderlo. </a:t>
            </a:r>
          </a:p>
          <a:p>
            <a:r>
              <a:rPr lang="es-UY" b="1" u="sng" dirty="0" smtClean="0"/>
              <a:t>En suma: </a:t>
            </a:r>
          </a:p>
          <a:p>
            <a:r>
              <a:rPr lang="es-UY" dirty="0" smtClean="0"/>
              <a:t>La profesión parecería correr serios riesgos de verse hegemonizada por una visión instrumental, con limitadas posibilidades de comprensión sobre los asuntos que trata y al mismo tiempo con débil capacidad técnico-instrumental. </a:t>
            </a:r>
          </a:p>
          <a:p>
            <a:endParaRPr lang="es-UY" dirty="0"/>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26</a:t>
            </a:fld>
            <a:endParaRPr lang="es-UY"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39000" cy="3252976"/>
          </a:xfrm>
        </p:spPr>
        <p:txBody>
          <a:bodyPr>
            <a:normAutofit/>
          </a:bodyPr>
          <a:lstStyle/>
          <a:p>
            <a:r>
              <a:rPr lang="es-UY" sz="2800" dirty="0" smtClean="0"/>
              <a:t>Muchas gracias por la atención prestada. </a:t>
            </a:r>
            <a:r>
              <a:rPr lang="es-UY" sz="2700" dirty="0" smtClean="0"/>
              <a:t/>
            </a:r>
            <a:br>
              <a:rPr lang="es-UY" sz="2700" dirty="0" smtClean="0"/>
            </a:br>
            <a:r>
              <a:rPr lang="es-UY" dirty="0" smtClean="0"/>
              <a:t/>
            </a:r>
            <a:br>
              <a:rPr lang="es-UY" dirty="0" smtClean="0"/>
            </a:br>
            <a:endParaRPr lang="es-UY" dirty="0"/>
          </a:p>
        </p:txBody>
      </p:sp>
      <p:sp>
        <p:nvSpPr>
          <p:cNvPr id="4" name="3 Marcador de contenido"/>
          <p:cNvSpPr>
            <a:spLocks noGrp="1"/>
          </p:cNvSpPr>
          <p:nvPr>
            <p:ph idx="1"/>
          </p:nvPr>
        </p:nvSpPr>
        <p:spPr>
          <a:xfrm>
            <a:off x="457200" y="4077072"/>
            <a:ext cx="7239000" cy="2378664"/>
          </a:xfrm>
        </p:spPr>
        <p:txBody>
          <a:bodyPr/>
          <a:lstStyle/>
          <a:p>
            <a:endParaRPr lang="es-UY" dirty="0" smtClean="0"/>
          </a:p>
          <a:p>
            <a:pPr>
              <a:buNone/>
            </a:pPr>
            <a:r>
              <a:rPr lang="es-UY" dirty="0" smtClean="0"/>
              <a:t>		</a:t>
            </a:r>
            <a:r>
              <a:rPr lang="es-UY" sz="2400" dirty="0" smtClean="0"/>
              <a:t> I Coloquio Internacional y IV Coloquio Nacional sobre el Trabajo del Asistente Social – Programa de posgraduación- UFAL -</a:t>
            </a:r>
            <a:endParaRPr lang="es-UY" dirty="0"/>
          </a:p>
        </p:txBody>
      </p:sp>
      <p:sp>
        <p:nvSpPr>
          <p:cNvPr id="3" name="2 Marcador de número de diapositiva"/>
          <p:cNvSpPr>
            <a:spLocks noGrp="1"/>
          </p:cNvSpPr>
          <p:nvPr>
            <p:ph type="sldNum" sz="quarter" idx="12"/>
          </p:nvPr>
        </p:nvSpPr>
        <p:spPr/>
        <p:txBody>
          <a:bodyPr>
            <a:normAutofit/>
          </a:bodyPr>
          <a:lstStyle/>
          <a:p>
            <a:fld id="{1AFED698-25B7-413B-A7D0-86794ADD9F70}" type="slidenum">
              <a:rPr lang="es-UY" smtClean="0"/>
              <a:pPr/>
              <a:t>27</a:t>
            </a:fld>
            <a:endParaRPr lang="es-UY" dirty="0"/>
          </a:p>
        </p:txBody>
      </p:sp>
      <p:sp>
        <p:nvSpPr>
          <p:cNvPr id="5" name="4 Rectángulo"/>
          <p:cNvSpPr/>
          <p:nvPr/>
        </p:nvSpPr>
        <p:spPr>
          <a:xfrm rot="10800000" flipV="1">
            <a:off x="2402143" y="3596388"/>
            <a:ext cx="4339714" cy="2062103"/>
          </a:xfrm>
          <a:prstGeom prst="rect">
            <a:avLst/>
          </a:prstGeom>
        </p:spPr>
        <p:txBody>
          <a:bodyPr wrap="square">
            <a:spAutoFit/>
          </a:bodyPr>
          <a:lstStyle/>
          <a:p>
            <a:pPr algn="ctr"/>
            <a:endParaRPr lang="es-UY" sz="3200" dirty="0" smtClean="0"/>
          </a:p>
          <a:p>
            <a:pPr algn="ctr"/>
            <a:endParaRPr lang="es-UY" sz="3200" dirty="0" smtClean="0"/>
          </a:p>
          <a:p>
            <a:pPr algn="ctr"/>
            <a:endParaRPr lang="es-UY" sz="3200" dirty="0" smtClean="0"/>
          </a:p>
          <a:p>
            <a:pPr algn="ctr"/>
            <a:endParaRPr lang="es-UY" sz="3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Los trabajadores del Trabajo social / Servicio Social</a:t>
            </a:r>
            <a:endParaRPr lang="es-UY" dirty="0"/>
          </a:p>
        </p:txBody>
      </p:sp>
      <p:sp>
        <p:nvSpPr>
          <p:cNvPr id="3" name="2 Marcador de contenido"/>
          <p:cNvSpPr>
            <a:spLocks noGrp="1"/>
          </p:cNvSpPr>
          <p:nvPr>
            <p:ph idx="1"/>
          </p:nvPr>
        </p:nvSpPr>
        <p:spPr/>
        <p:txBody>
          <a:bodyPr>
            <a:normAutofit lnSpcReduction="10000"/>
          </a:bodyPr>
          <a:lstStyle/>
          <a:p>
            <a:pPr algn="just"/>
            <a:r>
              <a:rPr lang="es-UY" dirty="0" smtClean="0"/>
              <a:t>Pensar el trabajo social como trabajo (y a los trabajadores sociales como trabajadores) exige hoy examinarlo en una fase  de la historia, signada por el carácter depredador del capitalismo, donde predomina la barbarie y la banalización de lo humano. </a:t>
            </a:r>
          </a:p>
          <a:p>
            <a:pPr algn="just"/>
            <a:r>
              <a:rPr lang="es-UY" dirty="0" smtClean="0"/>
              <a:t>“Los otros” pasan a ser seres descartables.</a:t>
            </a:r>
          </a:p>
          <a:p>
            <a:pPr algn="just"/>
            <a:r>
              <a:rPr lang="es-UY" dirty="0" smtClean="0"/>
              <a:t>Se profundiza la desvalorización y la super-explotación de la fuerza de trabajo para lograr la continuidad de la reproducción ampliada del capital mediante altos índices de desempleo a nivel mundial.</a:t>
            </a:r>
          </a:p>
          <a:p>
            <a:endParaRPr lang="es-UY" dirty="0" smtClean="0"/>
          </a:p>
          <a:p>
            <a:endParaRPr lang="es-UY" dirty="0" smtClean="0"/>
          </a:p>
          <a:p>
            <a:endParaRPr lang="es-UY" dirty="0"/>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3</a:t>
            </a:fld>
            <a:endParaRPr lang="es-UY"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dirty="0"/>
          </a:p>
        </p:txBody>
      </p:sp>
      <p:sp>
        <p:nvSpPr>
          <p:cNvPr id="3" name="2 Marcador de contenido"/>
          <p:cNvSpPr>
            <a:spLocks noGrp="1"/>
          </p:cNvSpPr>
          <p:nvPr>
            <p:ph idx="1"/>
          </p:nvPr>
        </p:nvSpPr>
        <p:spPr/>
        <p:txBody>
          <a:bodyPr>
            <a:normAutofit/>
          </a:bodyPr>
          <a:lstStyle/>
          <a:p>
            <a:r>
              <a:rPr lang="es-UY" dirty="0" smtClean="0"/>
              <a:t>En la precarización del trabajo actual se desarrolla uma afectación de todos los segmentos de la clase trabajadora sin distinción (Graça Druck, 2002). </a:t>
            </a:r>
          </a:p>
          <a:p>
            <a:r>
              <a:rPr lang="es-UY" dirty="0" smtClean="0"/>
              <a:t>Se configura así como estrategia eficiente de dominación de quienes vivimos de la venta de nuestra fuerza de trabajo.</a:t>
            </a:r>
            <a:endParaRPr lang="es-UY" dirty="0"/>
          </a:p>
        </p:txBody>
      </p:sp>
      <p:sp>
        <p:nvSpPr>
          <p:cNvPr id="4" name="3 Marcador de número de diapositiva"/>
          <p:cNvSpPr>
            <a:spLocks noGrp="1"/>
          </p:cNvSpPr>
          <p:nvPr>
            <p:ph type="sldNum" sz="quarter" idx="12"/>
          </p:nvPr>
        </p:nvSpPr>
        <p:spPr/>
        <p:txBody>
          <a:bodyPr/>
          <a:lstStyle/>
          <a:p>
            <a:fld id="{1AFED698-25B7-413B-A7D0-86794ADD9F70}" type="slidenum">
              <a:rPr lang="es-UY" smtClean="0"/>
              <a:pPr/>
              <a:t>4</a:t>
            </a:fld>
            <a:endParaRPr lang="es-UY"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680120"/>
          </a:xfrm>
        </p:spPr>
        <p:txBody>
          <a:bodyPr>
            <a:normAutofit fontScale="90000"/>
          </a:bodyPr>
          <a:lstStyle/>
          <a:p>
            <a:r>
              <a:rPr lang="es-UY" sz="2800" dirty="0" smtClean="0"/>
              <a:t>Trabajo Social y Políticas Sociales: una intrínseca vinculación</a:t>
            </a:r>
            <a:endParaRPr lang="es-UY" sz="2800" dirty="0"/>
          </a:p>
        </p:txBody>
      </p:sp>
      <p:sp>
        <p:nvSpPr>
          <p:cNvPr id="3" name="2 Marcador de contenido"/>
          <p:cNvSpPr>
            <a:spLocks noGrp="1"/>
          </p:cNvSpPr>
          <p:nvPr>
            <p:ph idx="1"/>
          </p:nvPr>
        </p:nvSpPr>
        <p:spPr>
          <a:xfrm>
            <a:off x="612648" y="1556792"/>
            <a:ext cx="7703768" cy="4539208"/>
          </a:xfrm>
        </p:spPr>
        <p:txBody>
          <a:bodyPr>
            <a:normAutofit fontScale="85000" lnSpcReduction="20000"/>
          </a:bodyPr>
          <a:lstStyle/>
          <a:p>
            <a:r>
              <a:rPr lang="es-UY" dirty="0" smtClean="0"/>
              <a:t>Se entiende al trabajo social como una profesión que surge históricamente asociada a los procesos de división socio-técnica que se instauran con el advenimiento del capitalismo monopolista y con la intervención del Estado en la cuestión social, fundamentalmente a través de las políticas sociales (Iamamoto y Carvalho, 1982).</a:t>
            </a:r>
          </a:p>
          <a:p>
            <a:endParaRPr lang="es-UY" dirty="0" smtClean="0"/>
          </a:p>
          <a:p>
            <a:r>
              <a:rPr lang="es-UY" dirty="0" smtClean="0"/>
              <a:t>En una primera fase el trabajo social se desempeña exclusivamente como operador de las políticas sociales con sus servicios y beneficios, pero con el pasar del tiempo y a partir de un proceso de calificación creciente que acompañó la ampliación y complejización de los padrones de protección social, también actúa en la formulación y evaluación de dichas políticas (Behring y Boschetti, 2006). </a:t>
            </a:r>
            <a:endParaRPr lang="es-UY" dirty="0"/>
          </a:p>
        </p:txBody>
      </p:sp>
      <p:sp>
        <p:nvSpPr>
          <p:cNvPr id="4" name="3 Marcador de número de diapositiva"/>
          <p:cNvSpPr>
            <a:spLocks noGrp="1"/>
          </p:cNvSpPr>
          <p:nvPr>
            <p:ph type="sldNum" sz="quarter" idx="12"/>
          </p:nvPr>
        </p:nvSpPr>
        <p:spPr/>
        <p:txBody>
          <a:bodyPr>
            <a:normAutofit/>
          </a:bodyPr>
          <a:lstStyle/>
          <a:p>
            <a:fld id="{1AFED698-25B7-413B-A7D0-86794ADD9F70}" type="slidenum">
              <a:rPr lang="es-UY" smtClean="0"/>
              <a:pPr/>
              <a:t>5</a:t>
            </a:fld>
            <a:endParaRPr lang="es-UY"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Trabajo asalariado</a:t>
            </a:r>
            <a:endParaRPr lang="es-UY" dirty="0"/>
          </a:p>
        </p:txBody>
      </p:sp>
      <p:sp>
        <p:nvSpPr>
          <p:cNvPr id="4" name="3 Marcador de contenido"/>
          <p:cNvSpPr>
            <a:spLocks noGrp="1"/>
          </p:cNvSpPr>
          <p:nvPr>
            <p:ph idx="1"/>
          </p:nvPr>
        </p:nvSpPr>
        <p:spPr/>
        <p:txBody>
          <a:bodyPr>
            <a:normAutofit/>
          </a:bodyPr>
          <a:lstStyle/>
          <a:p>
            <a:r>
              <a:rPr lang="es-UY" dirty="0" smtClean="0"/>
              <a:t>El trabajo social en cuanto trabajo asalariado, no es inmune a la dinámica de los procesos económicos, políticos y sociales contemporáneos, dado que determinan sus espacios ocupacionales y su configuración técnico-profesional, incidiendo en las competencias y atribuciones, en las demandas y posibilidades, así como en las condiciones y relaciones sociales en que el trabajo es llevado adelante.</a:t>
            </a:r>
            <a:endParaRPr lang="es-UY" dirty="0"/>
          </a:p>
        </p:txBody>
      </p:sp>
      <p:sp>
        <p:nvSpPr>
          <p:cNvPr id="3" name="2 Marcador de número de diapositiva"/>
          <p:cNvSpPr>
            <a:spLocks noGrp="1"/>
          </p:cNvSpPr>
          <p:nvPr>
            <p:ph type="sldNum" sz="quarter" idx="12"/>
          </p:nvPr>
        </p:nvSpPr>
        <p:spPr/>
        <p:txBody>
          <a:bodyPr>
            <a:normAutofit/>
          </a:bodyPr>
          <a:lstStyle/>
          <a:p>
            <a:fld id="{1AFED698-25B7-413B-A7D0-86794ADD9F70}" type="slidenum">
              <a:rPr lang="es-UY" smtClean="0"/>
              <a:pPr/>
              <a:t>6</a:t>
            </a:fld>
            <a:endParaRPr lang="es-UY"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Y" sz="3200" dirty="0" smtClean="0"/>
              <a:t>Elementos de la Situación de Uruguay en tiempos del capitalismo tardío o “flexible”</a:t>
            </a:r>
            <a:endParaRPr lang="es-UY" sz="3200" dirty="0"/>
          </a:p>
        </p:txBody>
      </p:sp>
      <p:sp>
        <p:nvSpPr>
          <p:cNvPr id="3" name="2 Marcador de contenido"/>
          <p:cNvSpPr>
            <a:spLocks noGrp="1"/>
          </p:cNvSpPr>
          <p:nvPr>
            <p:ph idx="1"/>
          </p:nvPr>
        </p:nvSpPr>
        <p:spPr/>
        <p:txBody>
          <a:bodyPr>
            <a:normAutofit/>
          </a:bodyPr>
          <a:lstStyle/>
          <a:p>
            <a:r>
              <a:rPr lang="es-UY" dirty="0" smtClean="0"/>
              <a:t>Las orientaciones internacionales relativas a las estrategias del capital para enfrentar su </a:t>
            </a:r>
            <a:r>
              <a:rPr lang="es-UY" i="1" dirty="0" smtClean="0"/>
              <a:t>crisis sistémica </a:t>
            </a:r>
            <a:r>
              <a:rPr lang="es-UY" dirty="0" smtClean="0"/>
              <a:t>se hacen presentes en Uruguay en todos sus términos, haciendo parte de las formas de reestructurar la producción y de gestionar el trabajo, así como de la manera en que el Estado aborda la cuestión social y desarrolla estrategias de protección/desprotección social, adquiriendo perfiles propios asociados a sus particulares procesos históricos-culturales.</a:t>
            </a:r>
            <a:endParaRPr lang="es-UY" dirty="0"/>
          </a:p>
        </p:txBody>
      </p:sp>
      <p:sp>
        <p:nvSpPr>
          <p:cNvPr id="4" name="3 Marcador de número de diapositiva"/>
          <p:cNvSpPr>
            <a:spLocks noGrp="1"/>
          </p:cNvSpPr>
          <p:nvPr>
            <p:ph type="sldNum" sz="quarter" idx="12"/>
          </p:nvPr>
        </p:nvSpPr>
        <p:spPr/>
        <p:txBody>
          <a:bodyPr>
            <a:normAutofit/>
          </a:bodyPr>
          <a:lstStyle/>
          <a:p>
            <a:fld id="{1AFED698-25B7-413B-A7D0-86794ADD9F70}" type="slidenum">
              <a:rPr lang="es-UY" smtClean="0"/>
              <a:pPr/>
              <a:t>7</a:t>
            </a:fld>
            <a:endParaRPr lang="es-UY"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3200" dirty="0" smtClean="0"/>
              <a:t>Algunas variaciones de los gobiernos “progresistas” (2005-2017)</a:t>
            </a:r>
            <a:endParaRPr lang="es-UY" sz="3200" dirty="0"/>
          </a:p>
        </p:txBody>
      </p:sp>
      <p:sp>
        <p:nvSpPr>
          <p:cNvPr id="3" name="2 Marcador de contenido"/>
          <p:cNvSpPr>
            <a:spLocks noGrp="1"/>
          </p:cNvSpPr>
          <p:nvPr>
            <p:ph idx="1"/>
          </p:nvPr>
        </p:nvSpPr>
        <p:spPr/>
        <p:txBody>
          <a:bodyPr>
            <a:normAutofit/>
          </a:bodyPr>
          <a:lstStyle/>
          <a:p>
            <a:pPr algn="just"/>
            <a:r>
              <a:rPr lang="es-UY" dirty="0" smtClean="0"/>
              <a:t>A partir del 2005 se identifica una recuperación significativa del papel del Estado en las mediaciones entre capital y trabajo y en la asunción de la responsabilidad colectiva para atender las diferentes expresiones de la cuestión social.</a:t>
            </a:r>
          </a:p>
          <a:p>
            <a:pPr algn="just"/>
            <a:r>
              <a:rPr lang="es-UY" dirty="0" smtClean="0"/>
              <a:t>Se han llevado adelante acciones reformistas que se pueden definir como moderadas e incrementales o graduales para modificar la realidad social del país (Midaglia y Antía, 2011)</a:t>
            </a:r>
            <a:endParaRPr lang="es-UY" dirty="0"/>
          </a:p>
        </p:txBody>
      </p:sp>
      <p:sp>
        <p:nvSpPr>
          <p:cNvPr id="4" name="3 Marcador de número de diapositiva"/>
          <p:cNvSpPr>
            <a:spLocks noGrp="1"/>
          </p:cNvSpPr>
          <p:nvPr>
            <p:ph type="sldNum" sz="quarter" idx="12"/>
          </p:nvPr>
        </p:nvSpPr>
        <p:spPr/>
        <p:txBody>
          <a:bodyPr>
            <a:normAutofit/>
          </a:bodyPr>
          <a:lstStyle/>
          <a:p>
            <a:fld id="{1AFED698-25B7-413B-A7D0-86794ADD9F70}" type="slidenum">
              <a:rPr lang="es-UY" smtClean="0"/>
              <a:pPr/>
              <a:t>8</a:t>
            </a:fld>
            <a:endParaRPr lang="es-UY"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464096"/>
          </a:xfrm>
        </p:spPr>
        <p:txBody>
          <a:bodyPr>
            <a:noAutofit/>
          </a:bodyPr>
          <a:lstStyle/>
          <a:p>
            <a:pPr algn="ctr"/>
            <a:r>
              <a:rPr lang="es-UY" sz="2400" dirty="0" smtClean="0"/>
              <a:t>La protección social y las políticas sociales</a:t>
            </a:r>
            <a:endParaRPr lang="es-UY" sz="2400" dirty="0"/>
          </a:p>
        </p:txBody>
      </p:sp>
      <p:sp>
        <p:nvSpPr>
          <p:cNvPr id="3" name="2 Marcador de contenido"/>
          <p:cNvSpPr>
            <a:spLocks noGrp="1"/>
          </p:cNvSpPr>
          <p:nvPr>
            <p:ph idx="1"/>
          </p:nvPr>
        </p:nvSpPr>
        <p:spPr>
          <a:xfrm>
            <a:off x="612648" y="836712"/>
            <a:ext cx="7415736" cy="5259288"/>
          </a:xfrm>
        </p:spPr>
        <p:txBody>
          <a:bodyPr>
            <a:normAutofit/>
          </a:bodyPr>
          <a:lstStyle/>
          <a:p>
            <a:r>
              <a:rPr lang="es-UY" dirty="0" smtClean="0"/>
              <a:t>Las políticas sociales en Uruguay se caracterizan en los últimos años por conformar un panorama de bienestar y protección híbrido, en el que se mezclan </a:t>
            </a:r>
            <a:r>
              <a:rPr lang="es-UY" u="sng" dirty="0" smtClean="0"/>
              <a:t>por un lado, </a:t>
            </a:r>
            <a:r>
              <a:rPr lang="es-UY" dirty="0" smtClean="0"/>
              <a:t>políticas acordes a la matriz de protección instaurada tempranamente en Uruguay en las primeras décadas del siglo XX: universal, centralizada y fuertemente conectada a dar cobertura estatal a las necesidades y derechos de la población trabajadora.</a:t>
            </a:r>
          </a:p>
          <a:p>
            <a:pPr>
              <a:buNone/>
            </a:pPr>
            <a:r>
              <a:rPr lang="es-UY" dirty="0" smtClean="0"/>
              <a:t> </a:t>
            </a:r>
          </a:p>
        </p:txBody>
      </p:sp>
      <p:sp>
        <p:nvSpPr>
          <p:cNvPr id="4" name="3 Marcador de número de diapositiva"/>
          <p:cNvSpPr>
            <a:spLocks noGrp="1"/>
          </p:cNvSpPr>
          <p:nvPr>
            <p:ph type="sldNum" sz="quarter" idx="12"/>
          </p:nvPr>
        </p:nvSpPr>
        <p:spPr/>
        <p:txBody>
          <a:bodyPr>
            <a:normAutofit/>
          </a:bodyPr>
          <a:lstStyle/>
          <a:p>
            <a:fld id="{1AFED698-25B7-413B-A7D0-86794ADD9F70}" type="slidenum">
              <a:rPr lang="es-UY" smtClean="0"/>
              <a:pPr/>
              <a:t>9</a:t>
            </a:fld>
            <a:endParaRPr lang="es-UY"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640</TotalTime>
  <Words>2362</Words>
  <Application>Microsoft Office PowerPoint</Application>
  <PresentationFormat>Presentación en pantalla (4:3)</PresentationFormat>
  <Paragraphs>151</Paragraphs>
  <Slides>27</Slides>
  <Notes>0</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Opulento</vt:lpstr>
      <vt:lpstr>  El Trabajo Social en Uruguay: LA FORMACIÓN PROFESIONAL EN TIEMPOS DE Expansión del espacio ocupacional Y DE LA precarización LABORAL  </vt:lpstr>
      <vt:lpstr>Orientación teórico-metodológica</vt:lpstr>
      <vt:lpstr>Los trabajadores del Trabajo social / Servicio Social</vt:lpstr>
      <vt:lpstr>Diapositiva 4</vt:lpstr>
      <vt:lpstr>Trabajo Social y Políticas Sociales: una intrínseca vinculación</vt:lpstr>
      <vt:lpstr>Trabajo asalariado</vt:lpstr>
      <vt:lpstr>Elementos de la Situación de Uruguay en tiempos del capitalismo tardío o “flexible”</vt:lpstr>
      <vt:lpstr>Algunas variaciones de los gobiernos “progresistas” (2005-2017)</vt:lpstr>
      <vt:lpstr>La protección social y las políticas sociales</vt:lpstr>
      <vt:lpstr>La protección social y las políticas sociales</vt:lpstr>
      <vt:lpstr>Programas socio-asistenciales</vt:lpstr>
      <vt:lpstr>Los trabajadores sociales en tanto trabajadores asalariados</vt:lpstr>
      <vt:lpstr>Ampliación de los empleos/ precarización de sus condiciones</vt:lpstr>
      <vt:lpstr>Trabajo de servicios-Profesión de mujeres</vt:lpstr>
      <vt:lpstr>Esta precarización se visualiza en los trabajadores sociales a nivel de tres grandes dimensiones:</vt:lpstr>
      <vt:lpstr>Gráfico 1.  Hogares según ingreso promedio líquido mensual  (fuente: Primer Censo de Egresados) </vt:lpstr>
      <vt:lpstr>Otro gráfico (2) significativo es el que se presenta a continuación que muestra la vulnerabilidad de al menos un 16% de los hogares de los trabajadores sociales. Por otro lado el 48% de los profesionales que respondieron, se encontrarían en una suerte de fino equilibrio, que ante eventuales riesgos de la vida tendrían mayores posibilidades de encontrarse vulnerables en lo que respecta a la relación ingresos/necesidades del hogar. </vt:lpstr>
      <vt:lpstr>Otras expresiones de la precarización</vt:lpstr>
      <vt:lpstr>Precarización del espacio ocupacional</vt:lpstr>
      <vt:lpstr>Inestabilidad y multiempleo</vt:lpstr>
      <vt:lpstr>Diapositiva 21</vt:lpstr>
      <vt:lpstr>Universidad de la República (UDELAR)  </vt:lpstr>
      <vt:lpstr>Reforma Universitaria ( 2006)  </vt:lpstr>
      <vt:lpstr>Formación Trabajo Social en la UDELAR </vt:lpstr>
      <vt:lpstr>¿Democratización excluyente?  </vt:lpstr>
      <vt:lpstr>En el proceso de enseñanza/aprendizaje  se observan dificultades académicas diversas :  </vt:lpstr>
      <vt:lpstr>Muchas gracias por la atención prestada.   </vt:lpstr>
    </vt:vector>
  </TitlesOfParts>
  <Company>RevolucionUnattended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Trabajadores Sociales en Uruguay: sus espacios ocupacionales y condiciones de trabajo</dc:title>
  <dc:creator>Adela</dc:creator>
  <cp:lastModifiedBy>Adela</cp:lastModifiedBy>
  <cp:revision>69</cp:revision>
  <dcterms:created xsi:type="dcterms:W3CDTF">2017-06-08T15:49:16Z</dcterms:created>
  <dcterms:modified xsi:type="dcterms:W3CDTF">2017-09-30T23:52:36Z</dcterms:modified>
</cp:coreProperties>
</file>