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4" r:id="rId10"/>
    <p:sldId id="268" r:id="rId11"/>
    <p:sldId id="269" r:id="rId12"/>
    <p:sldId id="273" r:id="rId1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28E09-54F0-4341-A922-9AC9A28497D4}" type="datetimeFigureOut">
              <a:rPr lang="es-AR" smtClean="0"/>
              <a:t>03/10/2017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084D3-6B2E-4B00-BA72-462FBFFF78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0753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084D3-6B2E-4B00-BA72-462FBFFF7828}" type="slidenum">
              <a:rPr lang="es-AR" smtClean="0"/>
              <a:t>12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3691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D49-3B6A-4430-A5AA-A228FD17A142}" type="datetimeFigureOut">
              <a:rPr lang="es-AR" smtClean="0"/>
              <a:t>03/10/2017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2D1C-F797-47F1-8D0A-49063D846635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D49-3B6A-4430-A5AA-A228FD17A142}" type="datetimeFigureOut">
              <a:rPr lang="es-AR" smtClean="0"/>
              <a:t>03/10/2017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2D1C-F797-47F1-8D0A-49063D846635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D49-3B6A-4430-A5AA-A228FD17A142}" type="datetimeFigureOut">
              <a:rPr lang="es-AR" smtClean="0"/>
              <a:t>03/10/2017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2D1C-F797-47F1-8D0A-49063D846635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D49-3B6A-4430-A5AA-A228FD17A142}" type="datetimeFigureOut">
              <a:rPr lang="es-AR" smtClean="0"/>
              <a:t>03/10/2017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2D1C-F797-47F1-8D0A-49063D846635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D49-3B6A-4430-A5AA-A228FD17A142}" type="datetimeFigureOut">
              <a:rPr lang="es-AR" smtClean="0"/>
              <a:t>03/10/2017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2D1C-F797-47F1-8D0A-49063D846635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D49-3B6A-4430-A5AA-A228FD17A142}" type="datetimeFigureOut">
              <a:rPr lang="es-AR" smtClean="0"/>
              <a:t>03/10/2017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2D1C-F797-47F1-8D0A-49063D846635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D49-3B6A-4430-A5AA-A228FD17A142}" type="datetimeFigureOut">
              <a:rPr lang="es-AR" smtClean="0"/>
              <a:t>03/10/2017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2D1C-F797-47F1-8D0A-49063D846635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D49-3B6A-4430-A5AA-A228FD17A142}" type="datetimeFigureOut">
              <a:rPr lang="es-AR" smtClean="0"/>
              <a:t>03/10/2017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2D1C-F797-47F1-8D0A-49063D846635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D49-3B6A-4430-A5AA-A228FD17A142}" type="datetimeFigureOut">
              <a:rPr lang="es-AR" smtClean="0"/>
              <a:t>03/10/2017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2D1C-F797-47F1-8D0A-49063D846635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D49-3B6A-4430-A5AA-A228FD17A142}" type="datetimeFigureOut">
              <a:rPr lang="es-AR" smtClean="0"/>
              <a:t>03/10/2017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2D1C-F797-47F1-8D0A-49063D846635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4D49-3B6A-4430-A5AA-A228FD17A142}" type="datetimeFigureOut">
              <a:rPr lang="es-AR" smtClean="0"/>
              <a:t>03/10/2017</a:t>
            </a:fld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782D1C-F797-47F1-8D0A-49063D846635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6782D1C-F797-47F1-8D0A-49063D846635}" type="slidenum">
              <a:rPr lang="es-AR" smtClean="0"/>
              <a:t>‹Nº›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3854D49-3B6A-4430-A5AA-A228FD17A142}" type="datetimeFigureOut">
              <a:rPr lang="es-AR" smtClean="0"/>
              <a:t>03/10/2017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atspba.org.ar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-171400"/>
            <a:ext cx="7344816" cy="4248472"/>
          </a:xfrm>
        </p:spPr>
        <p:txBody>
          <a:bodyPr/>
          <a:lstStyle/>
          <a:p>
            <a:r>
              <a:rPr lang="es-ES_tradnl" sz="4000" dirty="0" smtClean="0"/>
              <a:t/>
            </a:r>
            <a:br>
              <a:rPr lang="es-ES_tradnl" sz="4000" dirty="0" smtClean="0"/>
            </a:br>
            <a:r>
              <a:rPr lang="es-ES_tradnl" sz="4000" dirty="0"/>
              <a:t/>
            </a:r>
            <a:br>
              <a:rPr lang="es-ES_tradnl" sz="4000" dirty="0"/>
            </a:br>
            <a:r>
              <a:rPr lang="es-ES_tradnl" sz="4000" dirty="0" smtClean="0"/>
              <a:t/>
            </a:r>
            <a:br>
              <a:rPr lang="es-ES_tradnl" sz="4000" dirty="0" smtClean="0"/>
            </a:br>
            <a:r>
              <a:rPr lang="es-ES_tradnl" sz="4000" dirty="0"/>
              <a:t/>
            </a:r>
            <a:br>
              <a:rPr lang="es-ES_tradnl" sz="4000" dirty="0"/>
            </a:br>
            <a:r>
              <a:rPr lang="es-ES_tradnl" sz="4000" dirty="0" smtClean="0"/>
              <a:t/>
            </a:r>
            <a:br>
              <a:rPr lang="es-ES_tradnl" sz="4000" dirty="0" smtClean="0"/>
            </a:br>
            <a:r>
              <a:rPr lang="es-ES_tradnl" sz="4000" dirty="0"/>
              <a:t/>
            </a:r>
            <a:br>
              <a:rPr lang="es-ES_tradnl" sz="4000" dirty="0"/>
            </a:br>
            <a:r>
              <a:rPr lang="es-ES_tradnl" sz="4000" dirty="0" smtClean="0"/>
              <a:t/>
            </a:r>
            <a:br>
              <a:rPr lang="es-ES_tradnl" sz="4000" dirty="0" smtClean="0"/>
            </a:br>
            <a:r>
              <a:rPr lang="es-ES_tradnl" sz="4000" dirty="0"/>
              <a:t/>
            </a:r>
            <a:br>
              <a:rPr lang="es-ES_tradnl" sz="4000" dirty="0"/>
            </a:br>
            <a:r>
              <a:rPr lang="es-ES_tradnl" sz="4000" dirty="0" smtClean="0"/>
              <a:t/>
            </a:r>
            <a:br>
              <a:rPr lang="es-ES_tradnl" sz="4000" dirty="0" smtClean="0"/>
            </a:br>
            <a:r>
              <a:rPr lang="es-ES_tradnl" sz="4000" dirty="0"/>
              <a:t/>
            </a:r>
            <a:br>
              <a:rPr lang="es-ES_tradnl" sz="4000" dirty="0"/>
            </a:br>
            <a:r>
              <a:rPr lang="es-ES_tradnl" sz="4000" dirty="0" smtClean="0"/>
              <a:t>«</a:t>
            </a:r>
            <a:r>
              <a:rPr lang="es-ES_tradnl" sz="4000" b="1" dirty="0" smtClean="0"/>
              <a:t>El trabajo social en Argentina: la precarización en sus múltiples formas restaura las condiciones para el avance del neoconservadurismo»</a:t>
            </a:r>
            <a:endParaRPr lang="es-AR" sz="40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s-ES_tradnl" dirty="0" smtClean="0"/>
              <a:t>Carolina Mamblona</a:t>
            </a:r>
          </a:p>
          <a:p>
            <a:pPr algn="r"/>
            <a:r>
              <a:rPr lang="es-ES_tradnl" dirty="0" smtClean="0"/>
              <a:t>Docente de la FTS-UNLP y UNICEN</a:t>
            </a:r>
          </a:p>
          <a:p>
            <a:pPr algn="r"/>
            <a:r>
              <a:rPr lang="es-ES_tradnl" dirty="0" smtClean="0"/>
              <a:t>cmamblona@yahoo.com.ar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841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105"/>
            <a:ext cx="8757272" cy="641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101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03648" y="1916832"/>
            <a:ext cx="54543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3600" dirty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L</a:t>
            </a:r>
            <a:r>
              <a:rPr lang="es-ES_tradnl" sz="36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AURA IGLESIAS </a:t>
            </a:r>
          </a:p>
          <a:p>
            <a:r>
              <a:rPr lang="es-ES_tradnl" sz="36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DOCUMENTAL: </a:t>
            </a:r>
          </a:p>
          <a:p>
            <a:r>
              <a:rPr lang="es-ES_tradnl" sz="36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-SUBLEVACION_</a:t>
            </a:r>
          </a:p>
          <a:p>
            <a:endParaRPr lang="es-AR" sz="3600" dirty="0" smtClean="0">
              <a:solidFill>
                <a:schemeClr val="tx1">
                  <a:lumMod val="95000"/>
                  <a:lumOff val="5000"/>
                </a:schemeClr>
              </a:solidFill>
              <a:hlinkClick r:id="rId2"/>
            </a:endParaRPr>
          </a:p>
          <a:p>
            <a:r>
              <a:rPr lang="es-AR" sz="36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http://catspba.org.ar</a:t>
            </a:r>
            <a:endParaRPr lang="es-AR" sz="3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s-AR" sz="3600" dirty="0" smtClean="0"/>
          </a:p>
          <a:p>
            <a:r>
              <a:rPr lang="es-AR" sz="3600" dirty="0" smtClean="0"/>
              <a:t>https://www.youtube.com/watch?v=M9NAo-SNDM8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181579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¿¿DONDE ESTA SANTIAGO MALDONADO??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66750"/>
            <a:ext cx="7772400" cy="4371975"/>
          </a:xfrm>
        </p:spPr>
      </p:pic>
    </p:spTree>
    <p:extLst>
      <p:ext uri="{BB962C8B-B14F-4D97-AF65-F5344CB8AC3E}">
        <p14:creationId xmlns:p14="http://schemas.microsoft.com/office/powerpoint/2010/main" val="69641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7056784" cy="1512168"/>
          </a:xfrm>
        </p:spPr>
        <p:txBody>
          <a:bodyPr/>
          <a:lstStyle/>
          <a:p>
            <a:r>
              <a:rPr lang="es-ES_tradnl" sz="3200" b="1" dirty="0" smtClean="0"/>
              <a:t>Encuesta sobre condiciones de Trabajo, realizada por el Colegio de Trabajadores Sociales de la Provincia de Buenos Aires</a:t>
            </a:r>
            <a:endParaRPr lang="es-AR" sz="3200" b="1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916832"/>
            <a:ext cx="4009236" cy="5467140"/>
          </a:xfrm>
        </p:spPr>
      </p:pic>
    </p:spTree>
    <p:extLst>
      <p:ext uri="{BB962C8B-B14F-4D97-AF65-F5344CB8AC3E}">
        <p14:creationId xmlns:p14="http://schemas.microsoft.com/office/powerpoint/2010/main" val="350905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arito 1\Documents\Caro\colegio\Flyer-Encuesta-Condiciones-Laborales-2017-01-768x5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7442" y="-75107"/>
            <a:ext cx="9351441" cy="6709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86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620688"/>
            <a:ext cx="76328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400" dirty="0" smtClean="0"/>
              <a:t>¿Sufrió la pérdida/desvinculación de algún empleo como trabajador/a social en el periodo 2011- 2017?</a:t>
            </a:r>
          </a:p>
          <a:p>
            <a:r>
              <a:rPr lang="es-ES" sz="4400" dirty="0" smtClean="0"/>
              <a:t>		</a:t>
            </a:r>
          </a:p>
          <a:p>
            <a:endParaRPr lang="es-ES" sz="4400" dirty="0"/>
          </a:p>
          <a:p>
            <a:r>
              <a:rPr lang="es-ES" sz="4400" dirty="0" smtClean="0"/>
              <a:t>	Si: 24,6	%	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251104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547664" y="-2"/>
            <a:ext cx="6408712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¿</a:t>
            </a:r>
            <a:r>
              <a:rPr lang="es-ES" sz="3600" dirty="0" smtClean="0"/>
              <a:t>En qué momento quedó desvinculado/a de ese empleo? (Indique año)</a:t>
            </a:r>
          </a:p>
          <a:p>
            <a:r>
              <a:rPr lang="es-ES" sz="3600" dirty="0" smtClean="0"/>
              <a:t>	2011	8,4	</a:t>
            </a:r>
          </a:p>
          <a:p>
            <a:r>
              <a:rPr lang="es-ES" sz="3600" dirty="0" smtClean="0"/>
              <a:t>	2012  	2,5	</a:t>
            </a:r>
          </a:p>
          <a:p>
            <a:r>
              <a:rPr lang="es-ES" sz="3600" dirty="0" smtClean="0"/>
              <a:t>	2013	3,1	</a:t>
            </a:r>
          </a:p>
          <a:p>
            <a:r>
              <a:rPr lang="es-ES" sz="3600" dirty="0" smtClean="0"/>
              <a:t>	2014         2,3		</a:t>
            </a:r>
          </a:p>
          <a:p>
            <a:r>
              <a:rPr lang="es-ES" sz="3600" dirty="0"/>
              <a:t>	</a:t>
            </a:r>
            <a:r>
              <a:rPr lang="es-ES" sz="3600" dirty="0" smtClean="0"/>
              <a:t>2015 	4,4		</a:t>
            </a:r>
          </a:p>
          <a:p>
            <a:r>
              <a:rPr lang="es-ES" sz="3600" b="1" dirty="0"/>
              <a:t>	</a:t>
            </a:r>
            <a:r>
              <a:rPr lang="es-ES" sz="3600" b="1" dirty="0" smtClean="0"/>
              <a:t>2016	8,0	</a:t>
            </a:r>
          </a:p>
          <a:p>
            <a:r>
              <a:rPr lang="es-ES" sz="3600" b="1" dirty="0" smtClean="0"/>
              <a:t>	2017	2,2	</a:t>
            </a:r>
          </a:p>
          <a:p>
            <a:r>
              <a:rPr lang="es-ES" sz="3600" dirty="0" smtClean="0"/>
              <a:t>	100,0</a:t>
            </a:r>
          </a:p>
          <a:p>
            <a:r>
              <a:rPr lang="es-ES" sz="3600" dirty="0" smtClean="0"/>
              <a:t>	Total 	273	</a:t>
            </a:r>
            <a:r>
              <a:rPr lang="es-ES" sz="3600" b="1" dirty="0" smtClean="0"/>
              <a:t>24,6</a:t>
            </a:r>
            <a:r>
              <a:rPr lang="es-ES" sz="3600" dirty="0" smtClean="0"/>
              <a:t>	%	</a:t>
            </a:r>
          </a:p>
          <a:p>
            <a:r>
              <a:rPr lang="es-ES" sz="3600" dirty="0" smtClean="0"/>
              <a:t>	</a:t>
            </a:r>
          </a:p>
          <a:p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49963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342862"/>
              </p:ext>
            </p:extLst>
          </p:nvPr>
        </p:nvGraphicFramePr>
        <p:xfrm>
          <a:off x="1840234" y="2292381"/>
          <a:ext cx="4743451" cy="3006600"/>
        </p:xfrm>
        <a:graphic>
          <a:graphicData uri="http://schemas.openxmlformats.org/drawingml/2006/table">
            <a:tbl>
              <a:tblPr/>
              <a:tblGrid>
                <a:gridCol w="1633201"/>
                <a:gridCol w="1574324"/>
                <a:gridCol w="153592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Dos</a:t>
                      </a: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Más de tres</a:t>
                      </a: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3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3600">
                          <a:effectLst/>
                          <a:latin typeface="Calibri"/>
                          <a:ea typeface="Calibri"/>
                          <a:cs typeface="Times New Roman"/>
                        </a:rPr>
                        <a:t>Tres</a:t>
                      </a: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3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36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Uno</a:t>
                      </a: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3600">
                          <a:effectLst/>
                          <a:latin typeface="Calibri"/>
                          <a:ea typeface="Calibri"/>
                          <a:cs typeface="Times New Roman"/>
                        </a:rPr>
                        <a:t>614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8 Rectángulo"/>
          <p:cNvSpPr/>
          <p:nvPr/>
        </p:nvSpPr>
        <p:spPr>
          <a:xfrm>
            <a:off x="755576" y="-171400"/>
            <a:ext cx="691276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AR" b="1" dirty="0" smtClean="0">
              <a:ea typeface="Calibri"/>
              <a:cs typeface="Times New Roman"/>
            </a:endParaRPr>
          </a:p>
          <a:p>
            <a:endParaRPr lang="es-AR" b="1" dirty="0">
              <a:ea typeface="Calibri"/>
              <a:cs typeface="Times New Roman"/>
            </a:endParaRPr>
          </a:p>
          <a:p>
            <a:pPr algn="ctr"/>
            <a:r>
              <a:rPr lang="es-AR" b="1" dirty="0">
                <a:ea typeface="Calibri"/>
                <a:cs typeface="Times New Roman"/>
              </a:rPr>
              <a:t> </a:t>
            </a:r>
            <a:r>
              <a:rPr lang="es-AR" b="1" dirty="0" smtClean="0">
                <a:ea typeface="Calibri"/>
                <a:cs typeface="Times New Roman"/>
              </a:rPr>
              <a:t> </a:t>
            </a:r>
            <a:r>
              <a:rPr lang="es-AR" sz="4000" b="1" dirty="0" smtClean="0">
                <a:ea typeface="Calibri"/>
                <a:cs typeface="Times New Roman"/>
              </a:rPr>
              <a:t>Cuántos </a:t>
            </a:r>
            <a:r>
              <a:rPr lang="es-AR" sz="4000" b="1" dirty="0">
                <a:ea typeface="Calibri"/>
                <a:cs typeface="Times New Roman"/>
              </a:rPr>
              <a:t>empleos como trabajador/a social tiene actualmente?</a:t>
            </a:r>
            <a:endParaRPr lang="es-AR" sz="4000" dirty="0"/>
          </a:p>
        </p:txBody>
      </p:sp>
    </p:spTree>
    <p:extLst>
      <p:ext uri="{BB962C8B-B14F-4D97-AF65-F5344CB8AC3E}">
        <p14:creationId xmlns:p14="http://schemas.microsoft.com/office/powerpoint/2010/main" val="414480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71600" y="332656"/>
            <a:ext cx="5886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¿</a:t>
            </a:r>
            <a:r>
              <a:rPr lang="es-ES" sz="2800" dirty="0" smtClean="0"/>
              <a:t>Participa de la Organización Gremial? En actividades como: comisiones, reuniones, asambleas, capacitaciones, formaciones, charlas – debate, paros, medidas de fuerza, etc.</a:t>
            </a:r>
          </a:p>
          <a:p>
            <a:r>
              <a:rPr lang="es-ES" sz="2800" dirty="0" smtClean="0"/>
              <a:t>	Frecuencia	Porcentaje</a:t>
            </a:r>
          </a:p>
          <a:p>
            <a:r>
              <a:rPr lang="es-ES" sz="2800" dirty="0" smtClean="0"/>
              <a:t>			</a:t>
            </a:r>
          </a:p>
          <a:p>
            <a:r>
              <a:rPr lang="es-ES" sz="2800" dirty="0" smtClean="0"/>
              <a:t>	Mucha frecuencia	157	14,1</a:t>
            </a:r>
          </a:p>
          <a:p>
            <a:r>
              <a:rPr lang="es-ES" sz="2800" dirty="0" smtClean="0"/>
              <a:t>	Nula frecuencia	381	34,3</a:t>
            </a:r>
          </a:p>
          <a:p>
            <a:r>
              <a:rPr lang="es-ES" sz="2800" dirty="0" smtClean="0"/>
              <a:t>	Poca frecuencia	235	21,2</a:t>
            </a:r>
          </a:p>
          <a:p>
            <a:r>
              <a:rPr lang="es-ES" sz="2800" dirty="0" smtClean="0"/>
              <a:t>	Relativa frecuencia	219	19,7</a:t>
            </a:r>
          </a:p>
          <a:p>
            <a:r>
              <a:rPr lang="es-ES" sz="2800" dirty="0" smtClean="0"/>
              <a:t>	</a:t>
            </a:r>
          </a:p>
          <a:p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72229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467544" y="260648"/>
            <a:ext cx="72728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 ¿</a:t>
            </a:r>
            <a:r>
              <a:rPr lang="es-ES" sz="3200" dirty="0" smtClean="0"/>
              <a:t>Participa de alguna actividad relacionada con el Colegio Profesional? Como por ejemplo: comisiones, reuniones, asambleas, capacitaciones, formaciones, charlas – debate, etc.</a:t>
            </a:r>
            <a:endParaRPr lang="es-AR" sz="3200" dirty="0"/>
          </a:p>
        </p:txBody>
      </p:sp>
      <p:sp>
        <p:nvSpPr>
          <p:cNvPr id="13" name="12 Rectángulo"/>
          <p:cNvSpPr/>
          <p:nvPr/>
        </p:nvSpPr>
        <p:spPr>
          <a:xfrm>
            <a:off x="908720" y="2815193"/>
            <a:ext cx="63904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	</a:t>
            </a:r>
            <a:r>
              <a:rPr lang="es-ES" sz="2800" dirty="0" smtClean="0"/>
              <a:t>Frecuencia	Porcentaje</a:t>
            </a:r>
          </a:p>
          <a:p>
            <a:r>
              <a:rPr lang="es-ES" sz="2800" dirty="0" smtClean="0"/>
              <a:t>			</a:t>
            </a:r>
          </a:p>
          <a:p>
            <a:r>
              <a:rPr lang="es-ES" sz="2800" dirty="0" smtClean="0"/>
              <a:t>	Mucha frecuencia	111	10,0</a:t>
            </a:r>
          </a:p>
          <a:p>
            <a:r>
              <a:rPr lang="es-ES" sz="2800" dirty="0" smtClean="0"/>
              <a:t>	Nula frecuencia	345	31,1</a:t>
            </a:r>
          </a:p>
          <a:p>
            <a:r>
              <a:rPr lang="es-ES" sz="2800" dirty="0" smtClean="0"/>
              <a:t>	Poca frecuencia	334	30,1</a:t>
            </a:r>
          </a:p>
          <a:p>
            <a:r>
              <a:rPr lang="es-ES" sz="2800" dirty="0" smtClean="0"/>
              <a:t>	Relativa frecuencia	202	18,2</a:t>
            </a:r>
          </a:p>
          <a:p>
            <a:r>
              <a:rPr lang="es-ES" sz="2800" dirty="0" smtClean="0"/>
              <a:t>	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68327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Mapa de los Terciarios en la Provincia de Buenos Aires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04664"/>
            <a:ext cx="3478078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679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Personalizado 3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71E4"/>
      </a:accent1>
      <a:accent2>
        <a:srgbClr val="E40059"/>
      </a:accent2>
      <a:accent3>
        <a:srgbClr val="FF71E4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79</TotalTime>
  <Words>176</Words>
  <Application>Microsoft Office PowerPoint</Application>
  <PresentationFormat>Presentación en pantalla (4:3)</PresentationFormat>
  <Paragraphs>61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Adyacencia</vt:lpstr>
      <vt:lpstr>          «El trabajo social en Argentina: la precarización en sus múltiples formas restaura las condiciones para el avance del neoconservadurismo»</vt:lpstr>
      <vt:lpstr>Encuesta sobre condiciones de Trabajo, realizada por el Colegio de Trabajadores Sociales de la Provincia de Buenos Aires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Mapa de los Terciarios en la Provincia de Buenos Aires </vt:lpstr>
      <vt:lpstr>Presentación de PowerPoint</vt:lpstr>
      <vt:lpstr>Presentación de PowerPoint</vt:lpstr>
      <vt:lpstr>¿¿DONDE ESTA SANTIAGO MALDONADO??</vt:lpstr>
    </vt:vector>
  </TitlesOfParts>
  <Company>Windows 7 PoInT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«El trabajo social en Argentina: la precarización en sus múltiples formas restaura las condiciones para el avance del neoconservadurismo»</dc:title>
  <dc:creator>Carito 1</dc:creator>
  <cp:lastModifiedBy>Carito 1</cp:lastModifiedBy>
  <cp:revision>18</cp:revision>
  <dcterms:created xsi:type="dcterms:W3CDTF">2017-10-03T12:37:52Z</dcterms:created>
  <dcterms:modified xsi:type="dcterms:W3CDTF">2017-10-03T13:57:45Z</dcterms:modified>
</cp:coreProperties>
</file>